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75" r:id="rId6"/>
    <p:sldId id="276" r:id="rId7"/>
    <p:sldId id="273" r:id="rId8"/>
    <p:sldId id="278" r:id="rId9"/>
    <p:sldId id="260" r:id="rId10"/>
    <p:sldId id="267" r:id="rId11"/>
    <p:sldId id="274" r:id="rId12"/>
    <p:sldId id="277" r:id="rId13"/>
    <p:sldId id="268" r:id="rId14"/>
    <p:sldId id="272" r:id="rId15"/>
    <p:sldId id="261" r:id="rId16"/>
    <p:sldId id="262" r:id="rId17"/>
    <p:sldId id="263" r:id="rId18"/>
    <p:sldId id="264" r:id="rId19"/>
    <p:sldId id="265" r:id="rId20"/>
    <p:sldId id="266" r:id="rId21"/>
    <p:sldId id="270"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2477" autoAdjust="0"/>
  </p:normalViewPr>
  <p:slideViewPr>
    <p:cSldViewPr>
      <p:cViewPr varScale="1">
        <p:scale>
          <a:sx n="93" d="100"/>
          <a:sy n="93" d="100"/>
        </p:scale>
        <p:origin x="18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74146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14445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79556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248214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101285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60699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428974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253945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34401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71782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DD95DE-FFF0-44B7-AAB8-4BED1D7300CA}" type="datetimeFigureOut">
              <a:rPr lang="es-CO" smtClean="0"/>
              <a:t>29/05/2025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B99905D-E8EA-4437-82AB-C0923D53D40C}" type="slidenum">
              <a:rPr lang="es-CO" smtClean="0"/>
              <a:t>‹Nº›</a:t>
            </a:fld>
            <a:endParaRPr lang="es-CO"/>
          </a:p>
        </p:txBody>
      </p:sp>
    </p:spTree>
    <p:extLst>
      <p:ext uri="{BB962C8B-B14F-4D97-AF65-F5344CB8AC3E}">
        <p14:creationId xmlns:p14="http://schemas.microsoft.com/office/powerpoint/2010/main" val="408564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D95DE-FFF0-44B7-AAB8-4BED1D7300CA}" type="datetimeFigureOut">
              <a:rPr lang="es-CO" smtClean="0"/>
              <a:t>29/05/2025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905D-E8EA-4437-82AB-C0923D53D40C}" type="slidenum">
              <a:rPr lang="es-CO" smtClean="0"/>
              <a:t>‹Nº›</a:t>
            </a:fld>
            <a:endParaRPr lang="es-CO"/>
          </a:p>
        </p:txBody>
      </p:sp>
    </p:spTree>
    <p:extLst>
      <p:ext uri="{BB962C8B-B14F-4D97-AF65-F5344CB8AC3E}">
        <p14:creationId xmlns:p14="http://schemas.microsoft.com/office/powerpoint/2010/main" val="14390228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2.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2.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12.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31.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3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12.jpeg"/><Relationship Id="rId2" Type="http://schemas.openxmlformats.org/officeDocument/2006/relationships/image" Target="../media/image3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2.jpeg"/><Relationship Id="rId2" Type="http://schemas.openxmlformats.org/officeDocument/2006/relationships/image" Target="../media/image3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2.jpeg"/><Relationship Id="rId2" Type="http://schemas.openxmlformats.org/officeDocument/2006/relationships/image" Target="../media/image38.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12.jpe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4.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5.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0.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2.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12 Rectángulo"/>
          <p:cNvSpPr/>
          <p:nvPr/>
        </p:nvSpPr>
        <p:spPr>
          <a:xfrm>
            <a:off x="539552" y="1916832"/>
            <a:ext cx="8064896" cy="3528392"/>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sz="2400" dirty="0">
              <a:solidFill>
                <a:schemeClr val="tx1"/>
              </a:solidFill>
            </a:endParaRPr>
          </a:p>
          <a:p>
            <a:pPr algn="ctr"/>
            <a:r>
              <a:rPr lang="es-CO" sz="2400" dirty="0">
                <a:solidFill>
                  <a:schemeClr val="tx1"/>
                </a:solidFill>
              </a:rPr>
              <a:t>TABLE TOP</a:t>
            </a:r>
          </a:p>
        </p:txBody>
      </p:sp>
      <p:pic>
        <p:nvPicPr>
          <p:cNvPr id="5122" name="Picture 2" descr="C:\Users\Eurolink\Pictures\Sin títu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320" y="5373216"/>
            <a:ext cx="2147943" cy="1158759"/>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82" y="620688"/>
            <a:ext cx="2580514" cy="1008112"/>
          </a:xfrm>
          <a:prstGeom prst="rect">
            <a:avLst/>
          </a:prstGeom>
        </p:spPr>
      </p:pic>
      <p:sp>
        <p:nvSpPr>
          <p:cNvPr id="14" name="13 Rectángulo"/>
          <p:cNvSpPr/>
          <p:nvPr/>
        </p:nvSpPr>
        <p:spPr>
          <a:xfrm>
            <a:off x="688082" y="4293096"/>
            <a:ext cx="7916365"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1200" dirty="0"/>
              <a:t>   PURITY                       COFFEELINGS                        AVANTGARDE                     MARIE CHRISTINE              SMART COLOR</a:t>
            </a:r>
          </a:p>
        </p:txBody>
      </p:sp>
      <p:sp>
        <p:nvSpPr>
          <p:cNvPr id="2" name="1 Marco"/>
          <p:cNvSpPr/>
          <p:nvPr/>
        </p:nvSpPr>
        <p:spPr>
          <a:xfrm>
            <a:off x="0" y="0"/>
            <a:ext cx="9144000" cy="6858000"/>
          </a:xfrm>
          <a:prstGeom prst="frame">
            <a:avLst>
              <a:gd name="adj1" fmla="val 4722"/>
            </a:avLst>
          </a:prstGeom>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solidFill>
                <a:schemeClr val="tx1"/>
              </a:solidFill>
            </a:endParaRPr>
          </a:p>
        </p:txBody>
      </p:sp>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2366058"/>
            <a:ext cx="1523135" cy="1829754"/>
          </a:xfrm>
          <a:prstGeom prst="rect">
            <a:avLst/>
          </a:prstGeom>
        </p:spPr>
      </p:pic>
      <p:pic>
        <p:nvPicPr>
          <p:cNvPr id="5" name="4 Imagen"/>
          <p:cNvPicPr>
            <a:picLocks noChangeAspect="1"/>
          </p:cNvPicPr>
          <p:nvPr/>
        </p:nvPicPr>
        <p:blipFill rotWithShape="1">
          <a:blip r:embed="rId5" cstate="print">
            <a:extLst>
              <a:ext uri="{28A0092B-C50C-407E-A947-70E740481C1C}">
                <a14:useLocalDpi xmlns:a14="http://schemas.microsoft.com/office/drawing/2010/main" val="0"/>
              </a:ext>
            </a:extLst>
          </a:blip>
          <a:srcRect b="2302"/>
          <a:stretch/>
        </p:blipFill>
        <p:spPr>
          <a:xfrm>
            <a:off x="6948264" y="2338561"/>
            <a:ext cx="1492406" cy="1846769"/>
          </a:xfrm>
          <a:prstGeom prst="rect">
            <a:avLst/>
          </a:prstGeom>
        </p:spPr>
      </p:pic>
      <p:pic>
        <p:nvPicPr>
          <p:cNvPr id="7" name="6 Imagen"/>
          <p:cNvPicPr>
            <a:picLocks noChangeAspect="1"/>
          </p:cNvPicPr>
          <p:nvPr/>
        </p:nvPicPr>
        <p:blipFill rotWithShape="1">
          <a:blip r:embed="rId6" cstate="print">
            <a:extLst>
              <a:ext uri="{28A0092B-C50C-407E-A947-70E740481C1C}">
                <a14:useLocalDpi xmlns:a14="http://schemas.microsoft.com/office/drawing/2010/main" val="0"/>
              </a:ext>
            </a:extLst>
          </a:blip>
          <a:srcRect b="2530"/>
          <a:stretch/>
        </p:blipFill>
        <p:spPr>
          <a:xfrm>
            <a:off x="2298359" y="2349042"/>
            <a:ext cx="1519171" cy="1846770"/>
          </a:xfrm>
          <a:prstGeom prst="rect">
            <a:avLst/>
          </a:prstGeom>
        </p:spPr>
      </p:pic>
      <p:pic>
        <p:nvPicPr>
          <p:cNvPr id="21" name="20 Imagen"/>
          <p:cNvPicPr>
            <a:picLocks noChangeAspect="1"/>
          </p:cNvPicPr>
          <p:nvPr/>
        </p:nvPicPr>
        <p:blipFill rotWithShape="1">
          <a:blip r:embed="rId7" cstate="print">
            <a:extLst>
              <a:ext uri="{28A0092B-C50C-407E-A947-70E740481C1C}">
                <a14:useLocalDpi xmlns:a14="http://schemas.microsoft.com/office/drawing/2010/main" val="0"/>
              </a:ext>
            </a:extLst>
          </a:blip>
          <a:srcRect l="35000" r="3721"/>
          <a:stretch/>
        </p:blipFill>
        <p:spPr>
          <a:xfrm>
            <a:off x="3886678" y="2338560"/>
            <a:ext cx="1519171" cy="1846770"/>
          </a:xfrm>
          <a:prstGeom prst="rect">
            <a:avLst/>
          </a:prstGeom>
        </p:spPr>
      </p:pic>
      <p:pic>
        <p:nvPicPr>
          <p:cNvPr id="23" name="2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0939" y="2346003"/>
            <a:ext cx="1389635" cy="1852847"/>
          </a:xfrm>
          <a:prstGeom prst="rect">
            <a:avLst/>
          </a:prstGeom>
        </p:spPr>
      </p:pic>
      <p:pic>
        <p:nvPicPr>
          <p:cNvPr id="25" name="24 Imagen"/>
          <p:cNvPicPr>
            <a:picLocks noChangeAspect="1"/>
          </p:cNvPicPr>
          <p:nvPr/>
        </p:nvPicPr>
        <p:blipFill rotWithShape="1">
          <a:blip r:embed="rId9" cstate="print">
            <a:extLst>
              <a:ext uri="{28A0092B-C50C-407E-A947-70E740481C1C}">
                <a14:useLocalDpi xmlns:a14="http://schemas.microsoft.com/office/drawing/2010/main" val="0"/>
              </a:ext>
            </a:extLst>
          </a:blip>
          <a:srcRect l="14881" r="11121"/>
          <a:stretch/>
        </p:blipFill>
        <p:spPr>
          <a:xfrm>
            <a:off x="2298359" y="2349042"/>
            <a:ext cx="1519171" cy="1880070"/>
          </a:xfrm>
          <a:prstGeom prst="rect">
            <a:avLst/>
          </a:prstGeom>
        </p:spPr>
      </p:pic>
    </p:spTree>
    <p:extLst>
      <p:ext uri="{BB962C8B-B14F-4D97-AF65-F5344CB8AC3E}">
        <p14:creationId xmlns:p14="http://schemas.microsoft.com/office/powerpoint/2010/main" val="1092535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1308311" y="980728"/>
            <a:ext cx="2281778" cy="338554"/>
          </a:xfrm>
          <a:prstGeom prst="rect">
            <a:avLst/>
          </a:prstGeom>
          <a:noFill/>
        </p:spPr>
        <p:txBody>
          <a:bodyPr wrap="none" rtlCol="0">
            <a:spAutoFit/>
          </a:bodyPr>
          <a:lstStyle/>
          <a:p>
            <a:r>
              <a:rPr lang="es-CO" sz="1600" b="1" dirty="0">
                <a:latin typeface="Myriad Pro" pitchFamily="34" charset="0"/>
              </a:rPr>
              <a:t>DISEÑO SANDSTONE</a:t>
            </a:r>
            <a:endParaRPr lang="es-CO" b="1" dirty="0">
              <a:latin typeface="Myriad Pro" pitchFamily="34" charset="0"/>
            </a:endParaRPr>
          </a:p>
        </p:txBody>
      </p:sp>
      <p:sp>
        <p:nvSpPr>
          <p:cNvPr id="7" name="6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8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4288" y="5373216"/>
            <a:ext cx="1669936" cy="1146324"/>
          </a:xfrm>
          <a:prstGeom prst="rect">
            <a:avLst/>
          </a:prstGeom>
        </p:spPr>
      </p:pic>
      <p:sp>
        <p:nvSpPr>
          <p:cNvPr id="8" name="7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9849" t="5195" r="9569" b="13526"/>
          <a:stretch/>
        </p:blipFill>
        <p:spPr>
          <a:xfrm>
            <a:off x="7740354" y="284940"/>
            <a:ext cx="1106421" cy="1116000"/>
          </a:xfrm>
          <a:prstGeom prst="rect">
            <a:avLst/>
          </a:prstGeom>
        </p:spPr>
      </p:pic>
      <p:pic>
        <p:nvPicPr>
          <p:cNvPr id="5" name="Imagen 4">
            <a:extLst>
              <a:ext uri="{FF2B5EF4-FFF2-40B4-BE49-F238E27FC236}">
                <a16:creationId xmlns:a16="http://schemas.microsoft.com/office/drawing/2014/main" id="{AC6F5533-4ECA-AE2D-DE78-2B4F10A038DE}"/>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t="2431" b="6201"/>
          <a:stretch/>
        </p:blipFill>
        <p:spPr>
          <a:xfrm>
            <a:off x="1658350" y="1498471"/>
            <a:ext cx="6189470" cy="3974999"/>
          </a:xfrm>
          <a:prstGeom prst="rect">
            <a:avLst/>
          </a:prstGeom>
          <a:effectLst>
            <a:outerShdw blurRad="50800" dist="50800" dir="5400000" algn="ctr" rotWithShape="0">
              <a:srgbClr val="000000"/>
            </a:outerShdw>
            <a:reflection stA="32000" endPos="45000" dir="5400000" sy="-100000" algn="bl" rotWithShape="0"/>
          </a:effectLst>
        </p:spPr>
      </p:pic>
    </p:spTree>
    <p:extLst>
      <p:ext uri="{BB962C8B-B14F-4D97-AF65-F5344CB8AC3E}">
        <p14:creationId xmlns:p14="http://schemas.microsoft.com/office/powerpoint/2010/main" val="138696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4" name="3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4288" y="5445224"/>
            <a:ext cx="1669936" cy="1146324"/>
          </a:xfrm>
          <a:prstGeom prst="rect">
            <a:avLst/>
          </a:prstGeom>
        </p:spPr>
      </p:pic>
      <p:sp>
        <p:nvSpPr>
          <p:cNvPr id="8" name="7 CuadroTexto"/>
          <p:cNvSpPr txBox="1"/>
          <p:nvPr/>
        </p:nvSpPr>
        <p:spPr>
          <a:xfrm>
            <a:off x="1043608" y="1023760"/>
            <a:ext cx="3312368" cy="369332"/>
          </a:xfrm>
          <a:prstGeom prst="rect">
            <a:avLst/>
          </a:prstGeom>
          <a:noFill/>
        </p:spPr>
        <p:txBody>
          <a:bodyPr wrap="square" rtlCol="0">
            <a:spAutoFit/>
          </a:bodyPr>
          <a:lstStyle/>
          <a:p>
            <a:pPr algn="ctr"/>
            <a:r>
              <a:rPr lang="es-CO" sz="1600" b="1" dirty="0">
                <a:latin typeface="Myriad Pro" pitchFamily="34" charset="0"/>
              </a:rPr>
              <a:t>DISEÑO </a:t>
            </a:r>
            <a:r>
              <a:rPr lang="es-CO" b="1" dirty="0">
                <a:latin typeface="Myriad Pro" pitchFamily="34" charset="0"/>
              </a:rPr>
              <a:t>RELATION TODAY</a:t>
            </a:r>
          </a:p>
        </p:txBody>
      </p:sp>
      <p:pic>
        <p:nvPicPr>
          <p:cNvPr id="14" name="13 Imagen"/>
          <p:cNvPicPr>
            <a:picLocks noChangeAspect="1"/>
          </p:cNvPicPr>
          <p:nvPr/>
        </p:nvPicPr>
        <p:blipFill rotWithShape="1">
          <a:blip r:embed="rId5" cstate="print">
            <a:extLst>
              <a:ext uri="{28A0092B-C50C-407E-A947-70E740481C1C}">
                <a14:useLocalDpi xmlns:a14="http://schemas.microsoft.com/office/drawing/2010/main" val="0"/>
              </a:ext>
            </a:extLst>
          </a:blip>
          <a:srcRect l="9849" t="5195" r="9569" b="13526"/>
          <a:stretch/>
        </p:blipFill>
        <p:spPr>
          <a:xfrm>
            <a:off x="7740354" y="284940"/>
            <a:ext cx="1106421" cy="1116000"/>
          </a:xfrm>
          <a:prstGeom prst="rect">
            <a:avLst/>
          </a:prstGeom>
        </p:spPr>
      </p:pic>
      <p:sp>
        <p:nvSpPr>
          <p:cNvPr id="15" name="14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 name="1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7624" y="1441590"/>
            <a:ext cx="3024336" cy="3859618"/>
          </a:xfrm>
          <a:prstGeom prst="rect">
            <a:avLst/>
          </a:prstGeom>
          <a:effectLst>
            <a:reflection blurRad="6350" stA="38000" endPos="23000" dist="50800" dir="5400000" sy="-100000" algn="bl" rotWithShape="0"/>
          </a:effectLst>
        </p:spPr>
      </p:pic>
      <p:sp>
        <p:nvSpPr>
          <p:cNvPr id="20" name="19 CuadroTexto"/>
          <p:cNvSpPr txBox="1"/>
          <p:nvPr/>
        </p:nvSpPr>
        <p:spPr>
          <a:xfrm>
            <a:off x="4712329" y="1331476"/>
            <a:ext cx="3312368" cy="369332"/>
          </a:xfrm>
          <a:prstGeom prst="rect">
            <a:avLst/>
          </a:prstGeom>
          <a:noFill/>
        </p:spPr>
        <p:txBody>
          <a:bodyPr wrap="square" rtlCol="0">
            <a:spAutoFit/>
          </a:bodyPr>
          <a:lstStyle/>
          <a:p>
            <a:pPr algn="ctr"/>
            <a:r>
              <a:rPr lang="es-CO" sz="1600" b="1" dirty="0">
                <a:latin typeface="Myriad Pro" pitchFamily="34" charset="0"/>
              </a:rPr>
              <a:t>DISEÑO </a:t>
            </a:r>
            <a:r>
              <a:rPr lang="es-CO" b="1" dirty="0">
                <a:latin typeface="Myriad Pro" pitchFamily="34" charset="0"/>
              </a:rPr>
              <a:t>MAITRE   </a:t>
            </a:r>
          </a:p>
        </p:txBody>
      </p:sp>
      <p:pic>
        <p:nvPicPr>
          <p:cNvPr id="21" name="2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2264" y="1755194"/>
            <a:ext cx="3086992" cy="3888022"/>
          </a:xfrm>
          <a:prstGeom prst="rect">
            <a:avLst/>
          </a:prstGeom>
          <a:effectLst>
            <a:reflection blurRad="6350" stA="38000" endPos="22000" dist="50800" dir="5400000" sy="-100000" algn="bl" rotWithShape="0"/>
          </a:effectLst>
        </p:spPr>
      </p:pic>
    </p:spTree>
    <p:extLst>
      <p:ext uri="{BB962C8B-B14F-4D97-AF65-F5344CB8AC3E}">
        <p14:creationId xmlns:p14="http://schemas.microsoft.com/office/powerpoint/2010/main" val="37946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4" name="3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4288" y="5301208"/>
            <a:ext cx="1669936" cy="1146324"/>
          </a:xfrm>
          <a:prstGeom prst="rect">
            <a:avLst/>
          </a:prstGeom>
        </p:spPr>
      </p:pic>
      <p:sp>
        <p:nvSpPr>
          <p:cNvPr id="8" name="7 CuadroTexto"/>
          <p:cNvSpPr txBox="1"/>
          <p:nvPr/>
        </p:nvSpPr>
        <p:spPr>
          <a:xfrm>
            <a:off x="3059832" y="1039026"/>
            <a:ext cx="2915556" cy="369332"/>
          </a:xfrm>
          <a:prstGeom prst="rect">
            <a:avLst/>
          </a:prstGeom>
          <a:noFill/>
        </p:spPr>
        <p:txBody>
          <a:bodyPr wrap="square" rtlCol="0">
            <a:spAutoFit/>
          </a:bodyPr>
          <a:lstStyle/>
          <a:p>
            <a:pPr algn="ctr"/>
            <a:r>
              <a:rPr lang="es-CO" sz="1600" b="1" dirty="0">
                <a:latin typeface="Myriad Pro" pitchFamily="34" charset="0"/>
              </a:rPr>
              <a:t>DISEÑO </a:t>
            </a:r>
            <a:r>
              <a:rPr lang="es-CO" b="1" dirty="0">
                <a:latin typeface="Myriad Pro" pitchFamily="34" charset="0"/>
              </a:rPr>
              <a:t>ENJOY</a:t>
            </a:r>
          </a:p>
        </p:txBody>
      </p:sp>
      <p:pic>
        <p:nvPicPr>
          <p:cNvPr id="14" name="13 Imagen"/>
          <p:cNvPicPr>
            <a:picLocks noChangeAspect="1"/>
          </p:cNvPicPr>
          <p:nvPr/>
        </p:nvPicPr>
        <p:blipFill rotWithShape="1">
          <a:blip r:embed="rId5" cstate="print">
            <a:extLst>
              <a:ext uri="{28A0092B-C50C-407E-A947-70E740481C1C}">
                <a14:useLocalDpi xmlns:a14="http://schemas.microsoft.com/office/drawing/2010/main" val="0"/>
              </a:ext>
            </a:extLst>
          </a:blip>
          <a:srcRect l="9849" t="5195" r="9569" b="13526"/>
          <a:stretch/>
        </p:blipFill>
        <p:spPr>
          <a:xfrm>
            <a:off x="7740354" y="284940"/>
            <a:ext cx="1106421" cy="1116000"/>
          </a:xfrm>
          <a:prstGeom prst="rect">
            <a:avLst/>
          </a:prstGeom>
        </p:spPr>
      </p:pic>
      <p:sp>
        <p:nvSpPr>
          <p:cNvPr id="15" name="14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4001" y="1552561"/>
            <a:ext cx="6336353" cy="3964671"/>
          </a:xfrm>
          <a:prstGeom prst="rect">
            <a:avLst/>
          </a:prstGeom>
          <a:effectLst>
            <a:reflection blurRad="6350" stA="50000" endA="300" endPos="19000" dist="50800" dir="5400000" sy="-100000" algn="bl" rotWithShape="0"/>
          </a:effectLst>
        </p:spPr>
      </p:pic>
    </p:spTree>
    <p:extLst>
      <p:ext uri="{BB962C8B-B14F-4D97-AF65-F5344CB8AC3E}">
        <p14:creationId xmlns:p14="http://schemas.microsoft.com/office/powerpoint/2010/main" val="363543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pic>
        <p:nvPicPr>
          <p:cNvPr id="7" name="6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222544" y="5451028"/>
            <a:ext cx="1669936" cy="1146324"/>
          </a:xfrm>
          <a:prstGeom prst="rect">
            <a:avLst/>
          </a:prstGeom>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1590538" y="981043"/>
            <a:ext cx="2622256" cy="369332"/>
          </a:xfrm>
          <a:prstGeom prst="rect">
            <a:avLst/>
          </a:prstGeom>
          <a:noFill/>
        </p:spPr>
        <p:txBody>
          <a:bodyPr wrap="none" rtlCol="0">
            <a:spAutoFit/>
          </a:bodyPr>
          <a:lstStyle/>
          <a:p>
            <a:r>
              <a:rPr lang="es-CO" sz="1600" b="1" dirty="0">
                <a:latin typeface="Myriad Pro" pitchFamily="34" charset="0"/>
              </a:rPr>
              <a:t>DISEÑO </a:t>
            </a:r>
            <a:r>
              <a:rPr lang="es-CO" b="1" dirty="0">
                <a:latin typeface="Myriad Pro" pitchFamily="34" charset="0"/>
              </a:rPr>
              <a:t>AVANTGARDE</a:t>
            </a:r>
          </a:p>
        </p:txBody>
      </p:sp>
      <p:pic>
        <p:nvPicPr>
          <p:cNvPr id="4" name="3 Imagen"/>
          <p:cNvPicPr>
            <a:picLocks noChangeAspect="1"/>
          </p:cNvPicPr>
          <p:nvPr/>
        </p:nvPicPr>
        <p:blipFill rotWithShape="1">
          <a:blip r:embed="rId5" cstate="print">
            <a:extLst>
              <a:ext uri="{28A0092B-C50C-407E-A947-70E740481C1C}">
                <a14:useLocalDpi xmlns:a14="http://schemas.microsoft.com/office/drawing/2010/main" val="0"/>
              </a:ext>
            </a:extLst>
          </a:blip>
          <a:srcRect t="6380" b="6705"/>
          <a:stretch/>
        </p:blipFill>
        <p:spPr>
          <a:xfrm>
            <a:off x="1231332" y="1429769"/>
            <a:ext cx="3340668" cy="3871439"/>
          </a:xfrm>
          <a:prstGeom prst="rect">
            <a:avLst/>
          </a:prstGeom>
          <a:effectLst>
            <a:reflection blurRad="6350" stA="50000" endA="300" endPos="19000" dist="50800" dir="5400000" sy="-100000" algn="bl" rotWithShape="0"/>
          </a:effectLst>
        </p:spPr>
      </p:pic>
      <p:pic>
        <p:nvPicPr>
          <p:cNvPr id="8" name="7 Imagen"/>
          <p:cNvPicPr>
            <a:picLocks noChangeAspect="1"/>
          </p:cNvPicPr>
          <p:nvPr/>
        </p:nvPicPr>
        <p:blipFill rotWithShape="1">
          <a:blip r:embed="rId6" cstate="print">
            <a:extLst>
              <a:ext uri="{28A0092B-C50C-407E-A947-70E740481C1C}">
                <a14:useLocalDpi xmlns:a14="http://schemas.microsoft.com/office/drawing/2010/main" val="0"/>
              </a:ext>
            </a:extLst>
          </a:blip>
          <a:srcRect t="3192" b="8331"/>
          <a:stretch/>
        </p:blipFill>
        <p:spPr>
          <a:xfrm>
            <a:off x="4835768" y="1941207"/>
            <a:ext cx="3240000" cy="3822213"/>
          </a:xfrm>
          <a:prstGeom prst="rect">
            <a:avLst/>
          </a:prstGeom>
          <a:effectLst>
            <a:reflection blurRad="6350" stA="50000" endA="300" endPos="19000" dist="50800" dir="5400000" sy="-100000" algn="bl" rotWithShape="0"/>
          </a:effectLst>
        </p:spPr>
      </p:pic>
      <p:pic>
        <p:nvPicPr>
          <p:cNvPr id="10" name="9 Imagen"/>
          <p:cNvPicPr>
            <a:picLocks noChangeAspect="1"/>
          </p:cNvPicPr>
          <p:nvPr/>
        </p:nvPicPr>
        <p:blipFill rotWithShape="1">
          <a:blip r:embed="rId7" cstate="print">
            <a:extLst>
              <a:ext uri="{28A0092B-C50C-407E-A947-70E740481C1C}">
                <a14:useLocalDpi xmlns:a14="http://schemas.microsoft.com/office/drawing/2010/main" val="0"/>
              </a:ext>
            </a:extLst>
          </a:blip>
          <a:srcRect l="9849" t="5195" r="9569" b="13526"/>
          <a:stretch/>
        </p:blipFill>
        <p:spPr>
          <a:xfrm>
            <a:off x="7740353" y="260648"/>
            <a:ext cx="1106421" cy="1116000"/>
          </a:xfrm>
          <a:prstGeom prst="rect">
            <a:avLst/>
          </a:prstGeom>
        </p:spPr>
      </p:pic>
      <p:sp>
        <p:nvSpPr>
          <p:cNvPr id="11" name="10 CuadroTexto"/>
          <p:cNvSpPr txBox="1"/>
          <p:nvPr/>
        </p:nvSpPr>
        <p:spPr>
          <a:xfrm>
            <a:off x="5293976" y="1475492"/>
            <a:ext cx="2374368" cy="369332"/>
          </a:xfrm>
          <a:prstGeom prst="rect">
            <a:avLst/>
          </a:prstGeom>
          <a:noFill/>
        </p:spPr>
        <p:txBody>
          <a:bodyPr wrap="none" rtlCol="0">
            <a:spAutoFit/>
          </a:bodyPr>
          <a:lstStyle/>
          <a:p>
            <a:r>
              <a:rPr lang="es-CO" sz="1600" b="1" dirty="0">
                <a:latin typeface="Myriad Pro" pitchFamily="34" charset="0"/>
              </a:rPr>
              <a:t>DISEÑO </a:t>
            </a:r>
            <a:r>
              <a:rPr lang="es-CO" b="1" dirty="0">
                <a:latin typeface="Myriad Pro" pitchFamily="34" charset="0"/>
              </a:rPr>
              <a:t>SOLUTIONS</a:t>
            </a:r>
          </a:p>
        </p:txBody>
      </p:sp>
    </p:spTree>
    <p:extLst>
      <p:ext uri="{BB962C8B-B14F-4D97-AF65-F5344CB8AC3E}">
        <p14:creationId xmlns:p14="http://schemas.microsoft.com/office/powerpoint/2010/main" val="235665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7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222544" y="5451028"/>
            <a:ext cx="1669936" cy="1146324"/>
          </a:xfrm>
          <a:prstGeom prst="rect">
            <a:avLst/>
          </a:prstGeom>
        </p:spPr>
      </p:pic>
      <p:sp>
        <p:nvSpPr>
          <p:cNvPr id="5" name="4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CuadroTexto"/>
          <p:cNvSpPr txBox="1"/>
          <p:nvPr/>
        </p:nvSpPr>
        <p:spPr>
          <a:xfrm>
            <a:off x="3158611" y="1162435"/>
            <a:ext cx="2746265" cy="369332"/>
          </a:xfrm>
          <a:prstGeom prst="rect">
            <a:avLst/>
          </a:prstGeom>
          <a:noFill/>
        </p:spPr>
        <p:txBody>
          <a:bodyPr wrap="none" rtlCol="0">
            <a:spAutoFit/>
          </a:bodyPr>
          <a:lstStyle/>
          <a:p>
            <a:r>
              <a:rPr lang="es-CO" sz="1600" b="1" dirty="0">
                <a:latin typeface="Myriad Pro" pitchFamily="34" charset="0"/>
              </a:rPr>
              <a:t>DISEÑO </a:t>
            </a:r>
            <a:r>
              <a:rPr lang="es-CO" b="1" dirty="0">
                <a:latin typeface="Myriad Pro" pitchFamily="34" charset="0"/>
              </a:rPr>
              <a:t>SMART COLOR</a:t>
            </a:r>
          </a:p>
        </p:txBody>
      </p:sp>
      <p:pic>
        <p:nvPicPr>
          <p:cNvPr id="4" name="3 Imagen"/>
          <p:cNvPicPr>
            <a:picLocks noChangeAspect="1"/>
          </p:cNvPicPr>
          <p:nvPr/>
        </p:nvPicPr>
        <p:blipFill rotWithShape="1">
          <a:blip r:embed="rId5">
            <a:extLst>
              <a:ext uri="{28A0092B-C50C-407E-A947-70E740481C1C}">
                <a14:useLocalDpi xmlns:a14="http://schemas.microsoft.com/office/drawing/2010/main" val="0"/>
              </a:ext>
            </a:extLst>
          </a:blip>
          <a:srcRect t="10109" b="7772"/>
          <a:stretch/>
        </p:blipFill>
        <p:spPr>
          <a:xfrm>
            <a:off x="1403648" y="1669823"/>
            <a:ext cx="6480720" cy="3991425"/>
          </a:xfrm>
          <a:prstGeom prst="rect">
            <a:avLst/>
          </a:prstGeom>
          <a:effectLst>
            <a:reflection blurRad="6350" stA="50000" endA="300" endPos="21000" dist="50800" dir="5400000" sy="-100000" algn="bl" rotWithShape="0"/>
          </a:effectLst>
        </p:spPr>
      </p:pic>
      <p:pic>
        <p:nvPicPr>
          <p:cNvPr id="9" name="8 Imagen"/>
          <p:cNvPicPr>
            <a:picLocks noChangeAspect="1"/>
          </p:cNvPicPr>
          <p:nvPr/>
        </p:nvPicPr>
        <p:blipFill rotWithShape="1">
          <a:blip r:embed="rId6" cstate="print">
            <a:extLst>
              <a:ext uri="{28A0092B-C50C-407E-A947-70E740481C1C}">
                <a14:useLocalDpi xmlns:a14="http://schemas.microsoft.com/office/drawing/2010/main" val="0"/>
              </a:ext>
            </a:extLst>
          </a:blip>
          <a:srcRect l="9849" t="5195" r="9569" b="13526"/>
          <a:stretch/>
        </p:blipFill>
        <p:spPr>
          <a:xfrm>
            <a:off x="7740353" y="260648"/>
            <a:ext cx="1106421" cy="1116000"/>
          </a:xfrm>
          <a:prstGeom prst="rect">
            <a:avLst/>
          </a:prstGeom>
        </p:spPr>
      </p:pic>
    </p:spTree>
    <p:extLst>
      <p:ext uri="{BB962C8B-B14F-4D97-AF65-F5344CB8AC3E}">
        <p14:creationId xmlns:p14="http://schemas.microsoft.com/office/powerpoint/2010/main" val="278998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99992" y="2117747"/>
            <a:ext cx="3584376" cy="2693045"/>
          </a:xfrm>
          <a:prstGeom prst="rect">
            <a:avLst/>
          </a:prstGeom>
        </p:spPr>
        <p:txBody>
          <a:bodyPr wrap="square">
            <a:spAutoFit/>
          </a:bodyPr>
          <a:lstStyle/>
          <a:p>
            <a:pPr algn="ctr"/>
            <a:endParaRPr lang="es-CO" sz="1300" dirty="0">
              <a:latin typeface="Myriad Pro" pitchFamily="34" charset="0"/>
            </a:endParaRPr>
          </a:p>
          <a:p>
            <a:pPr algn="ctr"/>
            <a:r>
              <a:rPr lang="es-CO" sz="1300" b="1" dirty="0">
                <a:latin typeface="Myriad Pro" pitchFamily="34" charset="0"/>
              </a:rPr>
              <a:t>COMPROBACIÓN DE CALIDAD</a:t>
            </a:r>
          </a:p>
          <a:p>
            <a:pPr algn="ctr"/>
            <a:endParaRPr lang="es-CO" sz="1300" dirty="0">
              <a:latin typeface="Myriad Pro" pitchFamily="34" charset="0"/>
            </a:endParaRPr>
          </a:p>
          <a:p>
            <a:pPr algn="just"/>
            <a:r>
              <a:rPr lang="es-CO" sz="1300" dirty="0">
                <a:latin typeface="Myriad Pro" pitchFamily="34" charset="0"/>
              </a:rPr>
              <a:t>Nuestro laboratorio de investigación es equipado con la tecnología más reciente. Para garantizar nuestro estándar de alta calidad, realizamos revisión continua, para uso de lavaplatos industriales y pruebas de abrasión metálicas. </a:t>
            </a:r>
          </a:p>
          <a:p>
            <a:pPr algn="just"/>
            <a:r>
              <a:rPr lang="es-CO" sz="1300" dirty="0">
                <a:latin typeface="Myriad Pro" pitchFamily="34" charset="0"/>
              </a:rPr>
              <a:t>El vidriado y el modelo cumplen con las exigencias rigurosas del estándar de los Estados Unidos   «Prop 65» </a:t>
            </a:r>
          </a:p>
          <a:p>
            <a:pPr algn="just"/>
            <a:endParaRPr lang="es-CO" sz="1300" dirty="0">
              <a:latin typeface="Myriad Pro"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909" y="1556792"/>
            <a:ext cx="2711176" cy="180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5" name="4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909" y="3573015"/>
            <a:ext cx="2711176" cy="180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p:cNvPicPr>
            <a:picLocks noChangeAspect="1"/>
          </p:cNvPicPr>
          <p:nvPr/>
        </p:nvPicPr>
        <p:blipFill rotWithShape="1">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7056" b="27014"/>
          <a:stretch/>
        </p:blipFill>
        <p:spPr>
          <a:xfrm>
            <a:off x="6989492" y="5589240"/>
            <a:ext cx="1827121" cy="576063"/>
          </a:xfrm>
          <a:prstGeom prst="rect">
            <a:avLst/>
          </a:prstGeom>
        </p:spPr>
      </p:pic>
      <p:sp>
        <p:nvSpPr>
          <p:cNvPr id="10" name="9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11 Imagen"/>
          <p:cNvPicPr>
            <a:picLocks noChangeAspect="1"/>
          </p:cNvPicPr>
          <p:nvPr/>
        </p:nvPicPr>
        <p:blipFill rotWithShape="1">
          <a:blip r:embed="rId7" cstate="print">
            <a:extLst>
              <a:ext uri="{28A0092B-C50C-407E-A947-70E740481C1C}">
                <a14:useLocalDpi xmlns:a14="http://schemas.microsoft.com/office/drawing/2010/main" val="0"/>
              </a:ext>
            </a:extLst>
          </a:blip>
          <a:srcRect l="9849" t="5195" r="9569" b="13526"/>
          <a:stretch/>
        </p:blipFill>
        <p:spPr>
          <a:xfrm>
            <a:off x="7740353" y="260648"/>
            <a:ext cx="1106421" cy="1116000"/>
          </a:xfrm>
          <a:prstGeom prst="rect">
            <a:avLst/>
          </a:prstGeom>
        </p:spPr>
      </p:pic>
    </p:spTree>
    <p:extLst>
      <p:ext uri="{BB962C8B-B14F-4D97-AF65-F5344CB8AC3E}">
        <p14:creationId xmlns:p14="http://schemas.microsoft.com/office/powerpoint/2010/main" val="357982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1336084"/>
            <a:ext cx="2952328" cy="1492716"/>
          </a:xfrm>
          <a:prstGeom prst="rect">
            <a:avLst/>
          </a:prstGeom>
        </p:spPr>
        <p:txBody>
          <a:bodyPr wrap="square">
            <a:spAutoFit/>
          </a:bodyPr>
          <a:lstStyle/>
          <a:p>
            <a:pPr algn="ctr"/>
            <a:r>
              <a:rPr lang="es-CO" sz="1300" b="1" dirty="0">
                <a:latin typeface="Myriad Pro" pitchFamily="34" charset="0"/>
              </a:rPr>
              <a:t>GENUINA PORCELA DURA</a:t>
            </a:r>
          </a:p>
          <a:p>
            <a:pPr algn="ctr"/>
            <a:endParaRPr lang="es-CO" sz="1300" b="1" dirty="0">
              <a:latin typeface="Myriad Pro" pitchFamily="34" charset="0"/>
            </a:endParaRPr>
          </a:p>
          <a:p>
            <a:pPr algn="just"/>
            <a:r>
              <a:rPr lang="es-CO" sz="1300" dirty="0">
                <a:latin typeface="Myriad Pro" pitchFamily="34" charset="0"/>
              </a:rPr>
              <a:t>Los diamantes son el material más duro del mundo, estrechamente seguido de la porcelana, ésta resistencia es asombrosa gracias a la calidad de su materia prima.</a:t>
            </a:r>
          </a:p>
        </p:txBody>
      </p:sp>
      <p:sp>
        <p:nvSpPr>
          <p:cNvPr id="3" name="2 Rectángulo"/>
          <p:cNvSpPr/>
          <p:nvPr/>
        </p:nvSpPr>
        <p:spPr>
          <a:xfrm>
            <a:off x="4610265" y="3388010"/>
            <a:ext cx="3432463" cy="2092881"/>
          </a:xfrm>
          <a:prstGeom prst="rect">
            <a:avLst/>
          </a:prstGeom>
        </p:spPr>
        <p:txBody>
          <a:bodyPr wrap="square">
            <a:spAutoFit/>
          </a:bodyPr>
          <a:lstStyle/>
          <a:p>
            <a:pPr algn="ctr"/>
            <a:r>
              <a:rPr lang="es-CO" sz="1300" b="1" dirty="0">
                <a:latin typeface="Myriad Pro" pitchFamily="34" charset="0"/>
              </a:rPr>
              <a:t>GLASEADO Y BRILLADO DE BORDES Y ANGULOS DE DISEÑO</a:t>
            </a:r>
          </a:p>
          <a:p>
            <a:pPr algn="ctr"/>
            <a:endParaRPr lang="es-CO" sz="1300" b="1" dirty="0">
              <a:latin typeface="Myriad Pro" pitchFamily="34" charset="0"/>
            </a:endParaRPr>
          </a:p>
          <a:p>
            <a:pPr algn="just"/>
            <a:r>
              <a:rPr lang="es-CO" sz="1300" dirty="0">
                <a:latin typeface="Myriad Pro" pitchFamily="34" charset="0"/>
              </a:rPr>
              <a:t>Porcelana dura calidad Premium: materias primas de primer grado y sistema de garantía de calidad firmemente establecido. </a:t>
            </a:r>
          </a:p>
          <a:p>
            <a:pPr algn="just"/>
            <a:r>
              <a:rPr lang="es-CO" sz="1300" dirty="0">
                <a:latin typeface="Myriad Pro" pitchFamily="34" charset="0"/>
              </a:rPr>
              <a:t>Tomamos extra el cuidado para pulir y vidriar aún los bordes y los ángulos de la vajilla, así no se encuentra ningún riesgo de rastros feos o rugosos.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477851"/>
            <a:ext cx="2869796" cy="191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619" y="1124744"/>
            <a:ext cx="1945754" cy="1945754"/>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8" name="7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14 Imagen"/>
          <p:cNvPicPr>
            <a:picLocks noChangeAspect="1"/>
          </p:cNvPicPr>
          <p:nvPr/>
        </p:nvPicPr>
        <p:blipFill rotWithShape="1">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7056" b="27014"/>
          <a:stretch/>
        </p:blipFill>
        <p:spPr>
          <a:xfrm>
            <a:off x="6884492" y="5487030"/>
            <a:ext cx="1827121" cy="576063"/>
          </a:xfrm>
          <a:prstGeom prst="rect">
            <a:avLst/>
          </a:prstGeom>
        </p:spPr>
      </p:pic>
      <p:pic>
        <p:nvPicPr>
          <p:cNvPr id="11" name="10 Imagen"/>
          <p:cNvPicPr>
            <a:picLocks noChangeAspect="1"/>
          </p:cNvPicPr>
          <p:nvPr/>
        </p:nvPicPr>
        <p:blipFill rotWithShape="1">
          <a:blip r:embed="rId7" cstate="print">
            <a:extLst>
              <a:ext uri="{28A0092B-C50C-407E-A947-70E740481C1C}">
                <a14:useLocalDpi xmlns:a14="http://schemas.microsoft.com/office/drawing/2010/main" val="0"/>
              </a:ext>
            </a:extLst>
          </a:blip>
          <a:srcRect l="9849" t="5195" r="9569" b="13526"/>
          <a:stretch/>
        </p:blipFill>
        <p:spPr>
          <a:xfrm>
            <a:off x="7740353" y="260648"/>
            <a:ext cx="1106421" cy="1116000"/>
          </a:xfrm>
          <a:prstGeom prst="rect">
            <a:avLst/>
          </a:prstGeom>
        </p:spPr>
      </p:pic>
    </p:spTree>
    <p:extLst>
      <p:ext uri="{BB962C8B-B14F-4D97-AF65-F5344CB8AC3E}">
        <p14:creationId xmlns:p14="http://schemas.microsoft.com/office/powerpoint/2010/main" val="400141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3968" y="1484784"/>
            <a:ext cx="4067127" cy="4093428"/>
          </a:xfrm>
          <a:prstGeom prst="rect">
            <a:avLst/>
          </a:prstGeom>
        </p:spPr>
        <p:txBody>
          <a:bodyPr wrap="square">
            <a:spAutoFit/>
          </a:bodyPr>
          <a:lstStyle/>
          <a:p>
            <a:pPr algn="ctr"/>
            <a:r>
              <a:rPr lang="es-CO" sz="1300" b="1" dirty="0">
                <a:latin typeface="Myriad Pro" pitchFamily="34" charset="0"/>
              </a:rPr>
              <a:t>RESISTENTE A CHOQUE Y A LA ROTURA.</a:t>
            </a:r>
          </a:p>
          <a:p>
            <a:pPr algn="ctr"/>
            <a:endParaRPr lang="es-CO" sz="1300" b="1" dirty="0">
              <a:latin typeface="Myriad Pro" pitchFamily="34" charset="0"/>
            </a:endParaRPr>
          </a:p>
          <a:p>
            <a:pPr algn="just"/>
            <a:r>
              <a:rPr lang="es-CO" sz="1300" dirty="0">
                <a:latin typeface="Myriad Pro" pitchFamily="34" charset="0"/>
              </a:rPr>
              <a:t>El plato y bordes de taza son zonas de problema en cualquier vajilla, ya que son los más expuestos para el desportille. Mediante un diseño especial, hemos integrado la alta estabilidad necesaria directamente en la forma. ¡Este matrimonio inteligente de forma y función proporciona un  alto nivel de resistencia - sin hacer los pedazos individuales demasiado pesados! </a:t>
            </a:r>
          </a:p>
          <a:p>
            <a:pPr algn="just"/>
            <a:endParaRPr lang="es-CO" sz="1300" b="1" dirty="0">
              <a:latin typeface="Myriad Pro" pitchFamily="34" charset="0"/>
            </a:endParaRPr>
          </a:p>
          <a:p>
            <a:pPr algn="ctr"/>
            <a:endParaRPr lang="es-CO" sz="1300" b="1" dirty="0">
              <a:latin typeface="Myriad Pro" pitchFamily="34" charset="0"/>
            </a:endParaRPr>
          </a:p>
          <a:p>
            <a:pPr algn="ctr"/>
            <a:r>
              <a:rPr lang="es-CO" sz="1300" b="1" dirty="0">
                <a:latin typeface="Myriad Pro" pitchFamily="34" charset="0"/>
              </a:rPr>
              <a:t>NO ES PELIGROSO EN UN EVENTO DE QUIEBRE</a:t>
            </a:r>
          </a:p>
          <a:p>
            <a:pPr algn="just"/>
            <a:r>
              <a:rPr lang="es-CO" sz="1300" dirty="0">
                <a:latin typeface="Myriad Pro" pitchFamily="34" charset="0"/>
              </a:rPr>
              <a:t>En caso de la fractura el comportamiento de nuestra porcelana dura es "muy calculable". Simplemente se cae en un número de pedazos compactos - en contraste con la competencia, que se romperá en una multitud de fragmentos diminutos, implicando un riesgo considerable en la cocina y en zonas de servicio.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0246"/>
            <a:ext cx="2860923" cy="19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3609950"/>
            <a:ext cx="2860923" cy="19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6" name="5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12 Imagen"/>
          <p:cNvPicPr>
            <a:picLocks noChangeAspect="1"/>
          </p:cNvPicPr>
          <p:nvPr/>
        </p:nvPicPr>
        <p:blipFill rotWithShape="1">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7056" b="27014"/>
          <a:stretch/>
        </p:blipFill>
        <p:spPr>
          <a:xfrm>
            <a:off x="6941066" y="5661248"/>
            <a:ext cx="1827121" cy="576063"/>
          </a:xfrm>
          <a:prstGeom prst="rect">
            <a:avLst/>
          </a:prstGeom>
        </p:spPr>
      </p:pic>
      <p:pic>
        <p:nvPicPr>
          <p:cNvPr id="12" name="11 Imagen"/>
          <p:cNvPicPr>
            <a:picLocks noChangeAspect="1"/>
          </p:cNvPicPr>
          <p:nvPr/>
        </p:nvPicPr>
        <p:blipFill rotWithShape="1">
          <a:blip r:embed="rId7" cstate="print">
            <a:extLst>
              <a:ext uri="{28A0092B-C50C-407E-A947-70E740481C1C}">
                <a14:useLocalDpi xmlns:a14="http://schemas.microsoft.com/office/drawing/2010/main" val="0"/>
              </a:ext>
            </a:extLst>
          </a:blip>
          <a:srcRect l="9849" t="5195" r="9569" b="13526"/>
          <a:stretch/>
        </p:blipFill>
        <p:spPr>
          <a:xfrm>
            <a:off x="7740353" y="188640"/>
            <a:ext cx="1106421" cy="1116000"/>
          </a:xfrm>
          <a:prstGeom prst="rect">
            <a:avLst/>
          </a:prstGeom>
        </p:spPr>
      </p:pic>
    </p:spTree>
    <p:extLst>
      <p:ext uri="{BB962C8B-B14F-4D97-AF65-F5344CB8AC3E}">
        <p14:creationId xmlns:p14="http://schemas.microsoft.com/office/powerpoint/2010/main" val="221440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374026"/>
            <a:ext cx="3475781" cy="4693593"/>
          </a:xfrm>
          <a:prstGeom prst="rect">
            <a:avLst/>
          </a:prstGeom>
        </p:spPr>
        <p:txBody>
          <a:bodyPr wrap="square">
            <a:spAutoFit/>
          </a:bodyPr>
          <a:lstStyle/>
          <a:p>
            <a:pPr algn="ctr"/>
            <a:r>
              <a:rPr lang="es-CO" sz="1300" b="1" dirty="0">
                <a:latin typeface="Myriad Pro" pitchFamily="34" charset="0"/>
              </a:rPr>
              <a:t>MAXIMA RESISTENCIA AL RAYADO E HIGIENE</a:t>
            </a:r>
          </a:p>
          <a:p>
            <a:pPr algn="ctr"/>
            <a:endParaRPr lang="es-CO" sz="1300" dirty="0">
              <a:latin typeface="Myriad Pro" pitchFamily="34" charset="0"/>
            </a:endParaRPr>
          </a:p>
          <a:p>
            <a:pPr algn="just"/>
            <a:r>
              <a:rPr lang="es-CO" sz="1300" dirty="0">
                <a:latin typeface="Myriad Pro" pitchFamily="34" charset="0"/>
              </a:rPr>
              <a:t>Incluso el cuchillo más agudo no puede competir con una temperatura de fabricación de más de 1400 grados. Es resistente a rasguños, soluciones cáusticas, choques y al rayado metálico. </a:t>
            </a:r>
          </a:p>
          <a:p>
            <a:pPr algn="just"/>
            <a:r>
              <a:rPr lang="es-CO" sz="1300" dirty="0">
                <a:latin typeface="Myriad Pro" pitchFamily="34" charset="0"/>
              </a:rPr>
              <a:t>Le invitamos a probar y examinar los rincones ocultos y las hendiduras de nuestra porcelana – no encontrara ningún imperfecto o poro en el cual se oculte la suciedad. </a:t>
            </a:r>
          </a:p>
          <a:p>
            <a:pPr algn="just"/>
            <a:r>
              <a:rPr lang="es-CO" sz="1300" dirty="0">
                <a:latin typeface="Myriad Pro" pitchFamily="34" charset="0"/>
              </a:rPr>
              <a:t>Un ejemplo las asas de las tazas, son montadas con rubor sobre el interior, de modo que la suciedad no tenga oportunidad de acomunarse dentro de partes huecas. Esto hace ahorrar tiempo en lavado y dinero en reposición garantizando la más alta higiene. </a:t>
            </a:r>
          </a:p>
          <a:p>
            <a:pPr algn="just"/>
            <a:r>
              <a:rPr lang="es-CO" sz="1300" dirty="0">
                <a:latin typeface="Myriad Pro" pitchFamily="34" charset="0"/>
              </a:rPr>
              <a:t>Permitiendo a la vajilla conservar su brillo y ser mas higiénica por no tener rasguños ni desportille en sus bordes.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642" y="3575433"/>
            <a:ext cx="24288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348" y="1556792"/>
            <a:ext cx="24288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9" name="8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12 Imagen"/>
          <p:cNvPicPr>
            <a:picLocks noChangeAspect="1"/>
          </p:cNvPicPr>
          <p:nvPr/>
        </p:nvPicPr>
        <p:blipFill rotWithShape="1">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7056" b="27014"/>
          <a:stretch/>
        </p:blipFill>
        <p:spPr>
          <a:xfrm>
            <a:off x="7092280" y="5729335"/>
            <a:ext cx="1827121" cy="576063"/>
          </a:xfrm>
          <a:prstGeom prst="rect">
            <a:avLst/>
          </a:prstGeom>
        </p:spPr>
      </p:pic>
      <p:sp>
        <p:nvSpPr>
          <p:cNvPr id="10" name="9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11 Imagen"/>
          <p:cNvPicPr>
            <a:picLocks noChangeAspect="1"/>
          </p:cNvPicPr>
          <p:nvPr/>
        </p:nvPicPr>
        <p:blipFill rotWithShape="1">
          <a:blip r:embed="rId7" cstate="print">
            <a:extLst>
              <a:ext uri="{28A0092B-C50C-407E-A947-70E740481C1C}">
                <a14:useLocalDpi xmlns:a14="http://schemas.microsoft.com/office/drawing/2010/main" val="0"/>
              </a:ext>
            </a:extLst>
          </a:blip>
          <a:srcRect l="9849" t="5195" r="9569" b="13526"/>
          <a:stretch/>
        </p:blipFill>
        <p:spPr>
          <a:xfrm>
            <a:off x="7740353" y="188640"/>
            <a:ext cx="1106421" cy="1116000"/>
          </a:xfrm>
          <a:prstGeom prst="rect">
            <a:avLst/>
          </a:prstGeom>
        </p:spPr>
      </p:pic>
    </p:spTree>
    <p:extLst>
      <p:ext uri="{BB962C8B-B14F-4D97-AF65-F5344CB8AC3E}">
        <p14:creationId xmlns:p14="http://schemas.microsoft.com/office/powerpoint/2010/main" val="199112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47617" y="1551850"/>
            <a:ext cx="3540134" cy="3893374"/>
          </a:xfrm>
          <a:prstGeom prst="rect">
            <a:avLst/>
          </a:prstGeom>
        </p:spPr>
        <p:txBody>
          <a:bodyPr wrap="square">
            <a:spAutoFit/>
          </a:bodyPr>
          <a:lstStyle/>
          <a:p>
            <a:pPr algn="ctr"/>
            <a:r>
              <a:rPr lang="es-CO" sz="1300" b="1" dirty="0">
                <a:latin typeface="Myriad Pro" pitchFamily="34" charset="0"/>
              </a:rPr>
              <a:t>NUESTRA PREOCUPACION MEDIO AMBIENTAL</a:t>
            </a:r>
          </a:p>
          <a:p>
            <a:pPr algn="ctr"/>
            <a:endParaRPr lang="es-CO" sz="1300" dirty="0">
              <a:latin typeface="Myriad Pro" pitchFamily="34" charset="0"/>
            </a:endParaRPr>
          </a:p>
          <a:p>
            <a:pPr algn="just"/>
            <a:r>
              <a:rPr lang="es-CO" sz="1300" dirty="0">
                <a:latin typeface="Myriad Pro" pitchFamily="34" charset="0"/>
              </a:rPr>
              <a:t>Porcelana dura y el medio ambiente van bien juntos: </a:t>
            </a:r>
          </a:p>
          <a:p>
            <a:pPr algn="just"/>
            <a:r>
              <a:rPr lang="es-CO" sz="1300" dirty="0">
                <a:latin typeface="Myriad Pro" pitchFamily="34" charset="0"/>
              </a:rPr>
              <a:t>• La Porcelana tiene bastante más vida que muchos otros productos industrialmente fabricados.</a:t>
            </a:r>
          </a:p>
          <a:p>
            <a:pPr algn="just"/>
            <a:r>
              <a:rPr lang="es-CO" sz="1300" dirty="0">
                <a:latin typeface="Myriad Pro" pitchFamily="34" charset="0"/>
              </a:rPr>
              <a:t>• El uso de porcelana impide las montañas de basura, resultado cuando hay desechos de vajilla se utilizan nuevamente para fabricar nuevamente piezas. </a:t>
            </a:r>
          </a:p>
          <a:p>
            <a:pPr algn="just"/>
            <a:r>
              <a:rPr lang="es-CO" sz="1300" dirty="0">
                <a:latin typeface="Myriad Pro" pitchFamily="34" charset="0"/>
              </a:rPr>
              <a:t>• Después de que ha llegado al final de su vida útil, la porcelana no causa impurezas en la tierra, agua o contaminación atmosférica  </a:t>
            </a:r>
            <a:r>
              <a:rPr lang="es-CO" sz="1300" b="1" dirty="0">
                <a:latin typeface="Myriad Pro" pitchFamily="34" charset="0"/>
              </a:rPr>
              <a:t>BHS </a:t>
            </a:r>
            <a:r>
              <a:rPr lang="es-CO" sz="1300" dirty="0">
                <a:latin typeface="Myriad Pro" pitchFamily="34" charset="0"/>
              </a:rPr>
              <a:t>han rectificado los puntos débiles en la producción de porcelana mediante una amplia gama de mediciones y una inversión considerable. </a:t>
            </a: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7" name="6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8 Imagen"/>
          <p:cNvPicPr>
            <a:picLocks noChangeAspect="1"/>
          </p:cNvPicPr>
          <p:nvPr/>
        </p:nvPicPr>
        <p:blipFill rotWithShape="1">
          <a:blip r:embed="rId3" cstate="print">
            <a:extLst>
              <a:ext uri="{28A0092B-C50C-407E-A947-70E740481C1C}">
                <a14:useLocalDpi xmlns:a14="http://schemas.microsoft.com/office/drawing/2010/main" val="0"/>
              </a:ext>
            </a:extLst>
          </a:blip>
          <a:srcRect l="2283" t="2811" r="2462" b="2705"/>
          <a:stretch/>
        </p:blipFill>
        <p:spPr>
          <a:xfrm rot="5400000">
            <a:off x="633319" y="1871856"/>
            <a:ext cx="4226345" cy="3164170"/>
          </a:xfrm>
          <a:prstGeom prst="rect">
            <a:avLst/>
          </a:prstGeom>
          <a:effectLst>
            <a:reflection blurRad="6350" stA="52000" endA="300" endPos="35000" dir="5400000" sy="-100000" algn="bl" rotWithShape="0"/>
          </a:effectLst>
        </p:spPr>
      </p:pic>
      <p:sp>
        <p:nvSpPr>
          <p:cNvPr id="10" name="9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12 Imagen"/>
          <p:cNvPicPr>
            <a:picLocks noChangeAspect="1"/>
          </p:cNvPicPr>
          <p:nvPr/>
        </p:nvPicPr>
        <p:blipFill rotWithShape="1">
          <a:blip r:embed="rId4" cstate="print">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27056" b="27014"/>
          <a:stretch/>
        </p:blipFill>
        <p:spPr>
          <a:xfrm>
            <a:off x="6941066" y="5589240"/>
            <a:ext cx="1827121" cy="576063"/>
          </a:xfrm>
          <a:prstGeom prst="rect">
            <a:avLst/>
          </a:prstGeom>
        </p:spPr>
      </p:pic>
      <p:pic>
        <p:nvPicPr>
          <p:cNvPr id="12" name="11 Imagen"/>
          <p:cNvPicPr>
            <a:picLocks noChangeAspect="1"/>
          </p:cNvPicPr>
          <p:nvPr/>
        </p:nvPicPr>
        <p:blipFill rotWithShape="1">
          <a:blip r:embed="rId6" cstate="print">
            <a:extLst>
              <a:ext uri="{28A0092B-C50C-407E-A947-70E740481C1C}">
                <a14:useLocalDpi xmlns:a14="http://schemas.microsoft.com/office/drawing/2010/main" val="0"/>
              </a:ext>
            </a:extLst>
          </a:blip>
          <a:srcRect l="9849" t="5195" r="9569" b="13526"/>
          <a:stretch/>
        </p:blipFill>
        <p:spPr>
          <a:xfrm>
            <a:off x="7740353" y="188640"/>
            <a:ext cx="1106421" cy="1116000"/>
          </a:xfrm>
          <a:prstGeom prst="rect">
            <a:avLst/>
          </a:prstGeom>
        </p:spPr>
      </p:pic>
    </p:spTree>
    <p:extLst>
      <p:ext uri="{BB962C8B-B14F-4D97-AF65-F5344CB8AC3E}">
        <p14:creationId xmlns:p14="http://schemas.microsoft.com/office/powerpoint/2010/main" val="102065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591920"/>
            <a:ext cx="3656093" cy="3493264"/>
          </a:xfrm>
          <a:prstGeom prst="rect">
            <a:avLst/>
          </a:prstGeom>
        </p:spPr>
        <p:txBody>
          <a:bodyPr wrap="square">
            <a:spAutoFit/>
          </a:bodyPr>
          <a:lstStyle/>
          <a:p>
            <a:pPr algn="ctr"/>
            <a:r>
              <a:rPr lang="es-CO" sz="1300" b="1" dirty="0">
                <a:latin typeface="Myriad Pro" pitchFamily="34" charset="0"/>
              </a:rPr>
              <a:t>BAUSCHER</a:t>
            </a:r>
          </a:p>
          <a:p>
            <a:pPr algn="just"/>
            <a:br>
              <a:rPr lang="es-CO" sz="1300" dirty="0">
                <a:latin typeface="Myriad Pro" pitchFamily="34" charset="0"/>
              </a:rPr>
            </a:br>
            <a:r>
              <a:rPr lang="es-CO" sz="1300" dirty="0">
                <a:latin typeface="Myriad Pro" pitchFamily="34" charset="0"/>
              </a:rPr>
              <a:t>1881 año en el que los hermanos August y Conrad Bauscher decidieron  hacer porcelana dura solo para hoteles y catering, marcando un movimiento impredecible en la industria.</a:t>
            </a:r>
          </a:p>
          <a:p>
            <a:pPr algn="just"/>
            <a:r>
              <a:rPr lang="es-CO" sz="1300" dirty="0">
                <a:latin typeface="Myriad Pro" pitchFamily="34" charset="0"/>
              </a:rPr>
              <a:t>Encontraron que las demandas del catering eran bastante rigurosas por lo cual, la porcelana tendría que tener las cualidades apropiadas para cumplir con estas exigencias,   igualmente con altas normas de calidad; Su porcelana profesional debía ser robusta, funcional, resistente, y hermosa. Un estándar que hasta éste día es encontrado en cada plato hecho por la empresa, logrando que sus productos sean  los  más usados por profesionales en el mundo.</a:t>
            </a:r>
          </a:p>
        </p:txBody>
      </p:sp>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736" r="11035"/>
          <a:stretch/>
        </p:blipFill>
        <p:spPr>
          <a:xfrm>
            <a:off x="4763469" y="1772816"/>
            <a:ext cx="3768971" cy="3384376"/>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8" name="7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9 Imagen"/>
          <p:cNvPicPr>
            <a:picLocks noChangeAspect="1"/>
          </p:cNvPicPr>
          <p:nvPr/>
        </p:nvPicPr>
        <p:blipFill>
          <a:blip r:embed="rId4" cstate="print">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164288" y="5656783"/>
            <a:ext cx="1669936" cy="1146324"/>
          </a:xfrm>
          <a:prstGeom prst="rect">
            <a:avLst/>
          </a:prstGeom>
        </p:spPr>
      </p:pic>
      <p:pic>
        <p:nvPicPr>
          <p:cNvPr id="3" name="2 Imagen"/>
          <p:cNvPicPr>
            <a:picLocks noChangeAspect="1"/>
          </p:cNvPicPr>
          <p:nvPr/>
        </p:nvPicPr>
        <p:blipFill rotWithShape="1">
          <a:blip r:embed="rId6" cstate="print">
            <a:extLst>
              <a:ext uri="{28A0092B-C50C-407E-A947-70E740481C1C}">
                <a14:useLocalDpi xmlns:a14="http://schemas.microsoft.com/office/drawing/2010/main" val="0"/>
              </a:ext>
            </a:extLst>
          </a:blip>
          <a:srcRect l="9849" t="5195" r="9569" b="13526"/>
          <a:stretch/>
        </p:blipFill>
        <p:spPr>
          <a:xfrm>
            <a:off x="7716506" y="273595"/>
            <a:ext cx="1106421" cy="1116000"/>
          </a:xfrm>
          <a:prstGeom prst="rect">
            <a:avLst/>
          </a:prstGeom>
        </p:spPr>
      </p:pic>
    </p:spTree>
    <p:extLst>
      <p:ext uri="{BB962C8B-B14F-4D97-AF65-F5344CB8AC3E}">
        <p14:creationId xmlns:p14="http://schemas.microsoft.com/office/powerpoint/2010/main" val="304044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68996" y="1387463"/>
            <a:ext cx="3456384" cy="4201150"/>
          </a:xfrm>
          <a:prstGeom prst="rect">
            <a:avLst/>
          </a:prstGeom>
        </p:spPr>
        <p:txBody>
          <a:bodyPr wrap="square">
            <a:spAutoFit/>
          </a:bodyPr>
          <a:lstStyle/>
          <a:p>
            <a:pPr algn="just"/>
            <a:r>
              <a:rPr lang="es-CO" sz="1300" dirty="0">
                <a:latin typeface="Myriad Pro" pitchFamily="34" charset="0"/>
              </a:rPr>
              <a:t>La cantidad de energía necesaria para el proceso de cocción de la cerámica es considerable por eso es necesario la energía térmica. </a:t>
            </a:r>
          </a:p>
          <a:p>
            <a:pPr algn="just"/>
            <a:r>
              <a:rPr lang="es-CO" sz="1300" dirty="0">
                <a:latin typeface="Myriad Pro" pitchFamily="34" charset="0"/>
              </a:rPr>
              <a:t>Con el fin de reducir energía lo mayor posible se han hecho cambios fundamentales en la tecnología: </a:t>
            </a:r>
          </a:p>
          <a:p>
            <a:pPr marL="285750" indent="-285750" algn="just">
              <a:buFont typeface="Arial" panose="020B0604020202020204" pitchFamily="34" charset="0"/>
              <a:buChar char="•"/>
            </a:pPr>
            <a:r>
              <a:rPr lang="es-CO" sz="1300" dirty="0">
                <a:latin typeface="Myriad Pro" pitchFamily="34" charset="0"/>
              </a:rPr>
              <a:t>Disminuir el consumo de energía en dos tercios </a:t>
            </a:r>
          </a:p>
          <a:p>
            <a:pPr marL="285750" indent="-285750" algn="just">
              <a:buFont typeface="Arial" panose="020B0604020202020204" pitchFamily="34" charset="0"/>
              <a:buChar char="•"/>
            </a:pPr>
            <a:r>
              <a:rPr lang="es-CO" sz="1300" dirty="0">
                <a:latin typeface="Myriad Pro" pitchFamily="34" charset="0"/>
              </a:rPr>
              <a:t>La introducción de la rápida tecnología y uso de la luz, utilizando un  equipo de cerámicas de alta tecnología que ayuda a prevenir las emisiones de gases de efecto invernadero de dióxido de carbono, estando muy por debajo de los estándares ya restrictivos de la unión Europea.</a:t>
            </a:r>
          </a:p>
          <a:p>
            <a:pPr algn="just"/>
            <a:endParaRPr lang="es-CO" sz="1200" dirty="0">
              <a:latin typeface="Myriad Pro" pitchFamily="34" charset="0"/>
            </a:endParaRPr>
          </a:p>
          <a:p>
            <a:pPr algn="just"/>
            <a:r>
              <a:rPr lang="es-CO" sz="1200" dirty="0">
                <a:latin typeface="Myriad Pro" pitchFamily="34" charset="0"/>
              </a:rPr>
              <a:t>La fábrica no produce CO2  ni gases como el flúor y sustancias nocivas de los gases de combustión desde el comienzo de 1990. </a:t>
            </a: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7" name="6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10 Imagen"/>
          <p:cNvPicPr>
            <a:picLocks noChangeAspect="1"/>
          </p:cNvPicPr>
          <p:nvPr/>
        </p:nvPicPr>
        <p:blipFill rotWithShape="1">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7056" b="27014"/>
          <a:stretch/>
        </p:blipFill>
        <p:spPr>
          <a:xfrm>
            <a:off x="6948264" y="5668217"/>
            <a:ext cx="1827121" cy="576063"/>
          </a:xfrm>
          <a:prstGeom prst="rect">
            <a:avLst/>
          </a:prstGeom>
        </p:spPr>
      </p:pic>
      <p:pic>
        <p:nvPicPr>
          <p:cNvPr id="10" name="9 Imagen"/>
          <p:cNvPicPr>
            <a:picLocks noChangeAspect="1"/>
          </p:cNvPicPr>
          <p:nvPr/>
        </p:nvPicPr>
        <p:blipFill rotWithShape="1">
          <a:blip r:embed="rId5" cstate="print">
            <a:extLst>
              <a:ext uri="{28A0092B-C50C-407E-A947-70E740481C1C}">
                <a14:useLocalDpi xmlns:a14="http://schemas.microsoft.com/office/drawing/2010/main" val="0"/>
              </a:ext>
            </a:extLst>
          </a:blip>
          <a:srcRect l="9849" t="5195" r="9569" b="13526"/>
          <a:stretch/>
        </p:blipFill>
        <p:spPr>
          <a:xfrm>
            <a:off x="7740353" y="188640"/>
            <a:ext cx="1106421" cy="1116000"/>
          </a:xfrm>
          <a:prstGeom prst="rect">
            <a:avLst/>
          </a:prstGeom>
        </p:spPr>
      </p:pic>
      <p:pic>
        <p:nvPicPr>
          <p:cNvPr id="3" name="2 Imagen"/>
          <p:cNvPicPr>
            <a:picLocks noChangeAspect="1"/>
          </p:cNvPicPr>
          <p:nvPr/>
        </p:nvPicPr>
        <p:blipFill rotWithShape="1">
          <a:blip r:embed="rId6" cstate="print">
            <a:extLst>
              <a:ext uri="{28A0092B-C50C-407E-A947-70E740481C1C}">
                <a14:useLocalDpi xmlns:a14="http://schemas.microsoft.com/office/drawing/2010/main" val="0"/>
              </a:ext>
            </a:extLst>
          </a:blip>
          <a:srcRect t="7586" b="4057"/>
          <a:stretch/>
        </p:blipFill>
        <p:spPr>
          <a:xfrm>
            <a:off x="5036321" y="1488558"/>
            <a:ext cx="2883193" cy="3817090"/>
          </a:xfrm>
          <a:prstGeom prst="rect">
            <a:avLst/>
          </a:prstGeom>
          <a:effectLst>
            <a:reflection blurRad="6350" stA="50000" endA="300" endPos="22000" dist="50800" dir="5400000" sy="-100000" algn="bl" rotWithShape="0"/>
          </a:effectLst>
        </p:spPr>
      </p:pic>
    </p:spTree>
    <p:extLst>
      <p:ext uri="{BB962C8B-B14F-4D97-AF65-F5344CB8AC3E}">
        <p14:creationId xmlns:p14="http://schemas.microsoft.com/office/powerpoint/2010/main" val="2812662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5" name="4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2400804" y="2060848"/>
            <a:ext cx="4688976" cy="2893100"/>
          </a:xfrm>
          <a:prstGeom prst="rect">
            <a:avLst/>
          </a:prstGeom>
          <a:noFill/>
          <a:scene3d>
            <a:camera prst="orthographicFront"/>
            <a:lightRig rig="threePt" dir="t"/>
          </a:scene3d>
          <a:sp3d extrusionH="38100" contourW="38100" prstMaterial="metal">
            <a:bevelT w="184150" h="133350"/>
          </a:sp3d>
        </p:spPr>
        <p:txBody>
          <a:bodyPr wrap="none" rtlCol="0">
            <a:spAutoFit/>
          </a:bodyPr>
          <a:lstStyle/>
          <a:p>
            <a:pPr algn="ctr"/>
            <a:r>
              <a:rPr lang="es-CO" b="1" dirty="0">
                <a:latin typeface="Myriad Pro" pitchFamily="34" charset="0"/>
              </a:rPr>
              <a:t>CONTACTO</a:t>
            </a:r>
          </a:p>
          <a:p>
            <a:pPr algn="ctr"/>
            <a:endParaRPr lang="es-CO" dirty="0">
              <a:latin typeface="Myriad Pro" pitchFamily="34" charset="0"/>
            </a:endParaRPr>
          </a:p>
          <a:p>
            <a:pPr algn="ctr"/>
            <a:r>
              <a:rPr lang="es-CO" sz="1600" dirty="0">
                <a:latin typeface="Myriad Pro" pitchFamily="34" charset="0"/>
              </a:rPr>
              <a:t>Cra. 10 No. 85 – 14 Segundo piso</a:t>
            </a:r>
          </a:p>
          <a:p>
            <a:pPr algn="ctr"/>
            <a:r>
              <a:rPr lang="es-CO" sz="1600" dirty="0">
                <a:latin typeface="Myriad Pro" pitchFamily="34" charset="0"/>
              </a:rPr>
              <a:t> Tel. ( 57 1) 9501970</a:t>
            </a:r>
          </a:p>
          <a:p>
            <a:pPr algn="ctr"/>
            <a:r>
              <a:rPr lang="es-CO" sz="1600" dirty="0">
                <a:latin typeface="Myriad Pro" pitchFamily="34" charset="0"/>
              </a:rPr>
              <a:t>Cel. 310 3376562</a:t>
            </a:r>
          </a:p>
          <a:p>
            <a:pPr algn="ctr"/>
            <a:r>
              <a:rPr lang="es-CO" sz="1600" dirty="0">
                <a:latin typeface="Myriad Pro" pitchFamily="34" charset="0"/>
              </a:rPr>
              <a:t>Bogotá – Colombia</a:t>
            </a:r>
          </a:p>
          <a:p>
            <a:pPr algn="ctr"/>
            <a:endParaRPr lang="es-CO" sz="1600" dirty="0">
              <a:latin typeface="Myriad Pro" pitchFamily="34" charset="0"/>
            </a:endParaRPr>
          </a:p>
          <a:p>
            <a:pPr algn="ctr"/>
            <a:r>
              <a:rPr lang="es-CO" dirty="0">
                <a:latin typeface="Myriad Pro" pitchFamily="34" charset="0"/>
              </a:rPr>
              <a:t>dcorrales@eurolink.com.co</a:t>
            </a:r>
          </a:p>
          <a:p>
            <a:pPr algn="ctr"/>
            <a:endParaRPr lang="es-CO" sz="2400" b="1" dirty="0">
              <a:latin typeface="Myriad Pro" pitchFamily="34" charset="0"/>
            </a:endParaRPr>
          </a:p>
          <a:p>
            <a:pPr algn="ctr"/>
            <a:r>
              <a:rPr lang="es-CO" sz="2400" dirty="0">
                <a:latin typeface="Myriad Pro" pitchFamily="34" charset="0"/>
              </a:rPr>
              <a:t>www.eurolinkprofessional.com.co</a:t>
            </a:r>
          </a:p>
        </p:txBody>
      </p:sp>
      <p:pic>
        <p:nvPicPr>
          <p:cNvPr id="6" name="5 Imagen"/>
          <p:cNvPicPr>
            <a:picLocks noChangeAspect="1"/>
          </p:cNvPicPr>
          <p:nvPr/>
        </p:nvPicPr>
        <p:blipFill rotWithShape="1">
          <a:blip r:embed="rId3" cstate="print">
            <a:extLst>
              <a:ext uri="{28A0092B-C50C-407E-A947-70E740481C1C}">
                <a14:useLocalDpi xmlns:a14="http://schemas.microsoft.com/office/drawing/2010/main" val="0"/>
              </a:ext>
            </a:extLst>
          </a:blip>
          <a:srcRect l="9849" t="5195" r="9569" b="13526"/>
          <a:stretch/>
        </p:blipFill>
        <p:spPr>
          <a:xfrm>
            <a:off x="7740352" y="404664"/>
            <a:ext cx="1106421" cy="1116000"/>
          </a:xfrm>
          <a:prstGeom prst="rect">
            <a:avLst/>
          </a:prstGeom>
          <a:effectLst/>
        </p:spPr>
      </p:pic>
      <p:sp>
        <p:nvSpPr>
          <p:cNvPr id="7" name="6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9555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0" y="1663928"/>
            <a:ext cx="3960440" cy="3493264"/>
          </a:xfrm>
          <a:prstGeom prst="rect">
            <a:avLst/>
          </a:prstGeom>
        </p:spPr>
        <p:txBody>
          <a:bodyPr wrap="square">
            <a:spAutoFit/>
          </a:bodyPr>
          <a:lstStyle/>
          <a:p>
            <a:pPr algn="just"/>
            <a:r>
              <a:rPr lang="es-CO" sz="1300" dirty="0"/>
              <a:t>La pasión por la innovación y la constante determinación de hacer algo mejor,  es el motor de la empresa, y la permanencia  que los hace sinceros con ellos mismos es gran parte de su éxito.</a:t>
            </a:r>
          </a:p>
          <a:p>
            <a:pPr algn="just" fontAlgn="t"/>
            <a:r>
              <a:rPr lang="es-CO" sz="1300" dirty="0"/>
              <a:t>Los mejores productos requieren los mejores empleados;  en  Bauscher los productos Premium solo son hechos en las más modernas  instalaciones de Europa, por experimentados especialistas en porcelana, que comparten la pasión, sentido de tradición, y sentimiento por las tendencias.</a:t>
            </a:r>
          </a:p>
          <a:p>
            <a:pPr algn="just" fontAlgn="t"/>
            <a:r>
              <a:rPr lang="es-CO" sz="1300" dirty="0"/>
              <a:t>En Bauscher la diferencia y la creatividad innovadora invertida en cada detalle, así como los servicios y soluciones adaptadas a sus clientes, otorgan una visión cosmopolita y una cartera de productos que gana clientes una y otra vez con diseños atractivos y un manejo superior, pero sobre todo: una relación justa y constructiva.</a:t>
            </a:r>
          </a:p>
        </p:txBody>
      </p:sp>
      <p:sp>
        <p:nvSpPr>
          <p:cNvPr id="6" name="5 Rectángulo"/>
          <p:cNvSpPr/>
          <p:nvPr/>
        </p:nvSpPr>
        <p:spPr>
          <a:xfrm>
            <a:off x="3165621" y="5287451"/>
            <a:ext cx="2812758" cy="369332"/>
          </a:xfrm>
          <a:prstGeom prst="rect">
            <a:avLst/>
          </a:prstGeom>
        </p:spPr>
        <p:txBody>
          <a:bodyPr wrap="none">
            <a:spAutoFit/>
          </a:bodyPr>
          <a:lstStyle/>
          <a:p>
            <a:r>
              <a:rPr lang="es-CO" dirty="0"/>
              <a:t>http://www.bauscher.de/en</a:t>
            </a: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10" name="9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10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4288" y="5656783"/>
            <a:ext cx="1669936" cy="1146324"/>
          </a:xfrm>
          <a:prstGeom prst="rect">
            <a:avLst/>
          </a:prstGeom>
        </p:spPr>
      </p:pic>
      <p:pic>
        <p:nvPicPr>
          <p:cNvPr id="13" name="12 Imagen"/>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1043608" y="1802909"/>
            <a:ext cx="3215303" cy="3215303"/>
          </a:xfrm>
          <a:prstGeom prst="rect">
            <a:avLst/>
          </a:prstGeom>
        </p:spPr>
      </p:pic>
      <p:pic>
        <p:nvPicPr>
          <p:cNvPr id="12" name="11 Imagen"/>
          <p:cNvPicPr>
            <a:picLocks noChangeAspect="1"/>
          </p:cNvPicPr>
          <p:nvPr/>
        </p:nvPicPr>
        <p:blipFill rotWithShape="1">
          <a:blip r:embed="rId7" cstate="print">
            <a:extLst>
              <a:ext uri="{28A0092B-C50C-407E-A947-70E740481C1C}">
                <a14:useLocalDpi xmlns:a14="http://schemas.microsoft.com/office/drawing/2010/main" val="0"/>
              </a:ext>
            </a:extLst>
          </a:blip>
          <a:srcRect l="9849" t="5195" r="9569" b="13526"/>
          <a:stretch/>
        </p:blipFill>
        <p:spPr>
          <a:xfrm>
            <a:off x="7727803" y="296776"/>
            <a:ext cx="1106421" cy="1116000"/>
          </a:xfrm>
          <a:prstGeom prst="rect">
            <a:avLst/>
          </a:prstGeom>
        </p:spPr>
      </p:pic>
    </p:spTree>
    <p:extLst>
      <p:ext uri="{BB962C8B-B14F-4D97-AF65-F5344CB8AC3E}">
        <p14:creationId xmlns:p14="http://schemas.microsoft.com/office/powerpoint/2010/main" val="212065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39952" y="1988474"/>
            <a:ext cx="3456384" cy="3093154"/>
          </a:xfrm>
          <a:prstGeom prst="rect">
            <a:avLst/>
          </a:prstGeom>
        </p:spPr>
        <p:txBody>
          <a:bodyPr wrap="square">
            <a:spAutoFit/>
          </a:bodyPr>
          <a:lstStyle/>
          <a:p>
            <a:pPr algn="ctr"/>
            <a:r>
              <a:rPr lang="en-US" sz="1300" b="1" dirty="0">
                <a:latin typeface="Myriad Pro" pitchFamily="34" charset="0"/>
              </a:rPr>
              <a:t>SOLO TRABAJAMOS CON EXPERTOS!!!</a:t>
            </a:r>
          </a:p>
          <a:p>
            <a:pPr algn="ctr"/>
            <a:endParaRPr lang="en-US" sz="1300" dirty="0">
              <a:latin typeface="Myriad Pro" pitchFamily="34" charset="0"/>
            </a:endParaRPr>
          </a:p>
          <a:p>
            <a:pPr algn="ctr"/>
            <a:r>
              <a:rPr lang="es-CO" sz="1300" dirty="0">
                <a:latin typeface="Myriad Pro" pitchFamily="34" charset="0"/>
              </a:rPr>
              <a:t>El taller de diseño siempre ha trabajado de la mano con notables diseñadores y renombradas escuelas técnicas, tales como Christian Modrack, Hans  Wilhelm ganador de múltiples premios  en diseño  y el profesor Klaus Dombrowski.</a:t>
            </a:r>
          </a:p>
          <a:p>
            <a:pPr algn="ctr"/>
            <a:r>
              <a:rPr lang="es-CO" sz="1300" dirty="0">
                <a:latin typeface="Myriad Pro" pitchFamily="34" charset="0"/>
              </a:rPr>
              <a:t> </a:t>
            </a:r>
          </a:p>
          <a:p>
            <a:pPr algn="ctr"/>
            <a:r>
              <a:rPr lang="es-CO" sz="1300" dirty="0">
                <a:latin typeface="Myriad Pro" pitchFamily="34" charset="0"/>
              </a:rPr>
              <a:t>Tenemos todo lo que nuestros clientes necesitan para satisfacer sus necesidades individuales. Nuestros diseños permanecen en el tiempo por lo que los estándares estéticos y de funcionalidad siempre van a ser los mismos, los más altos.</a:t>
            </a: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4" name="3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4288" y="5656783"/>
            <a:ext cx="1669936" cy="1146324"/>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1221877"/>
            <a:ext cx="2241532" cy="4483064"/>
          </a:xfrm>
          <a:prstGeom prst="rect">
            <a:avLst/>
          </a:prstGeom>
        </p:spPr>
      </p:pic>
      <p:pic>
        <p:nvPicPr>
          <p:cNvPr id="9" name="8 Imagen"/>
          <p:cNvPicPr>
            <a:picLocks noChangeAspect="1"/>
          </p:cNvPicPr>
          <p:nvPr/>
        </p:nvPicPr>
        <p:blipFill rotWithShape="1">
          <a:blip r:embed="rId6" cstate="print">
            <a:extLst>
              <a:ext uri="{28A0092B-C50C-407E-A947-70E740481C1C}">
                <a14:useLocalDpi xmlns:a14="http://schemas.microsoft.com/office/drawing/2010/main" val="0"/>
              </a:ext>
            </a:extLst>
          </a:blip>
          <a:srcRect l="9849" t="5195" r="9569" b="13526"/>
          <a:stretch/>
        </p:blipFill>
        <p:spPr>
          <a:xfrm>
            <a:off x="7740354" y="284940"/>
            <a:ext cx="1106421" cy="1116000"/>
          </a:xfrm>
          <a:prstGeom prst="rect">
            <a:avLst/>
          </a:prstGeom>
        </p:spPr>
      </p:pic>
    </p:spTree>
    <p:extLst>
      <p:ext uri="{BB962C8B-B14F-4D97-AF65-F5344CB8AC3E}">
        <p14:creationId xmlns:p14="http://schemas.microsoft.com/office/powerpoint/2010/main" val="122638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4" name="3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4288" y="5656783"/>
            <a:ext cx="1669936" cy="1146324"/>
          </a:xfrm>
          <a:prstGeom prst="rect">
            <a:avLst/>
          </a:prstGeom>
        </p:spPr>
      </p:pic>
      <p:sp>
        <p:nvSpPr>
          <p:cNvPr id="9" name="8 CuadroTexto"/>
          <p:cNvSpPr txBox="1"/>
          <p:nvPr/>
        </p:nvSpPr>
        <p:spPr>
          <a:xfrm>
            <a:off x="1443244" y="1075241"/>
            <a:ext cx="2093359" cy="369332"/>
          </a:xfrm>
          <a:prstGeom prst="rect">
            <a:avLst/>
          </a:prstGeom>
          <a:noFill/>
        </p:spPr>
        <p:txBody>
          <a:bodyPr wrap="square" rtlCol="0">
            <a:spAutoFit/>
          </a:bodyPr>
          <a:lstStyle/>
          <a:p>
            <a:r>
              <a:rPr lang="es-CO" sz="1600" b="1" dirty="0">
                <a:latin typeface="Myriad Pro" pitchFamily="34" charset="0"/>
              </a:rPr>
              <a:t>DISEÑO </a:t>
            </a:r>
            <a:r>
              <a:rPr lang="es-CO" b="1" dirty="0">
                <a:latin typeface="Myriad Pro" pitchFamily="34" charset="0"/>
              </a:rPr>
              <a:t>OPTIONS</a:t>
            </a:r>
          </a:p>
        </p:txBody>
      </p:sp>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656" y="1589173"/>
            <a:ext cx="6222200" cy="4144083"/>
          </a:xfrm>
          <a:prstGeom prst="rect">
            <a:avLst/>
          </a:prstGeom>
          <a:effectLst>
            <a:reflection stA="45000" endPos="20000" dist="76200" dir="5400000" sy="-100000" algn="bl" rotWithShape="0"/>
          </a:effectLst>
        </p:spPr>
      </p:pic>
      <p:pic>
        <p:nvPicPr>
          <p:cNvPr id="8" name="7 Imagen"/>
          <p:cNvPicPr>
            <a:picLocks noChangeAspect="1"/>
          </p:cNvPicPr>
          <p:nvPr/>
        </p:nvPicPr>
        <p:blipFill rotWithShape="1">
          <a:blip r:embed="rId6" cstate="print">
            <a:extLst>
              <a:ext uri="{28A0092B-C50C-407E-A947-70E740481C1C}">
                <a14:useLocalDpi xmlns:a14="http://schemas.microsoft.com/office/drawing/2010/main" val="0"/>
              </a:ext>
            </a:extLst>
          </a:blip>
          <a:srcRect l="9849" t="5195" r="9569" b="13526"/>
          <a:stretch/>
        </p:blipFill>
        <p:spPr>
          <a:xfrm>
            <a:off x="7751182" y="360862"/>
            <a:ext cx="1114275" cy="1123922"/>
          </a:xfrm>
          <a:prstGeom prst="rect">
            <a:avLst/>
          </a:prstGeom>
        </p:spPr>
      </p:pic>
    </p:spTree>
    <p:extLst>
      <p:ext uri="{BB962C8B-B14F-4D97-AF65-F5344CB8AC3E}">
        <p14:creationId xmlns:p14="http://schemas.microsoft.com/office/powerpoint/2010/main" val="37946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4" name="3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4288" y="5656783"/>
            <a:ext cx="1669936" cy="1146324"/>
          </a:xfrm>
          <a:prstGeom prst="rect">
            <a:avLst/>
          </a:prstGeom>
        </p:spPr>
      </p:pic>
      <p:sp>
        <p:nvSpPr>
          <p:cNvPr id="9" name="8 CuadroTexto"/>
          <p:cNvSpPr txBox="1"/>
          <p:nvPr/>
        </p:nvSpPr>
        <p:spPr>
          <a:xfrm>
            <a:off x="1557471" y="1056099"/>
            <a:ext cx="2525407" cy="369332"/>
          </a:xfrm>
          <a:prstGeom prst="rect">
            <a:avLst/>
          </a:prstGeom>
          <a:noFill/>
        </p:spPr>
        <p:txBody>
          <a:bodyPr wrap="square" rtlCol="0">
            <a:spAutoFit/>
          </a:bodyPr>
          <a:lstStyle/>
          <a:p>
            <a:r>
              <a:rPr lang="es-CO" sz="1600" b="1" dirty="0">
                <a:latin typeface="Myriad Pro" pitchFamily="34" charset="0"/>
              </a:rPr>
              <a:t>DISEÑO </a:t>
            </a:r>
            <a:r>
              <a:rPr lang="es-CO" b="1" dirty="0">
                <a:latin typeface="Myriad Pro" pitchFamily="34" charset="0"/>
              </a:rPr>
              <a:t>MOZART</a:t>
            </a:r>
          </a:p>
        </p:txBody>
      </p:sp>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186" y="1556792"/>
            <a:ext cx="3609976" cy="3156640"/>
          </a:xfrm>
          <a:prstGeom prst="rect">
            <a:avLst/>
          </a:prstGeom>
          <a:effectLst>
            <a:reflection blurRad="6350" stA="50000" endA="300" endPos="22000" dist="50800" dir="5400000" sy="-100000" algn="bl" rotWithShape="0"/>
          </a:effectLst>
        </p:spPr>
      </p:pic>
      <p:pic>
        <p:nvPicPr>
          <p:cNvPr id="7" name="6 Imagen"/>
          <p:cNvPicPr>
            <a:picLocks noChangeAspect="1"/>
          </p:cNvPicPr>
          <p:nvPr/>
        </p:nvPicPr>
        <p:blipFill rotWithShape="1">
          <a:blip r:embed="rId6" cstate="print">
            <a:extLst>
              <a:ext uri="{28A0092B-C50C-407E-A947-70E740481C1C}">
                <a14:useLocalDpi xmlns:a14="http://schemas.microsoft.com/office/drawing/2010/main" val="0"/>
              </a:ext>
            </a:extLst>
          </a:blip>
          <a:srcRect r="9645"/>
          <a:stretch/>
        </p:blipFill>
        <p:spPr>
          <a:xfrm>
            <a:off x="4771430" y="2420888"/>
            <a:ext cx="3664503" cy="2945212"/>
          </a:xfrm>
          <a:prstGeom prst="rect">
            <a:avLst/>
          </a:prstGeom>
          <a:effectLst>
            <a:reflection blurRad="6350" stA="50000" endA="300" endPos="20000" dist="50800" dir="5400000" sy="-100000" algn="bl" rotWithShape="0"/>
          </a:effectLst>
        </p:spPr>
      </p:pic>
      <p:sp>
        <p:nvSpPr>
          <p:cNvPr id="12" name="11 CuadroTexto"/>
          <p:cNvSpPr txBox="1"/>
          <p:nvPr/>
        </p:nvSpPr>
        <p:spPr>
          <a:xfrm>
            <a:off x="5148064" y="1700808"/>
            <a:ext cx="2706012" cy="615553"/>
          </a:xfrm>
          <a:prstGeom prst="rect">
            <a:avLst/>
          </a:prstGeom>
          <a:noFill/>
        </p:spPr>
        <p:txBody>
          <a:bodyPr wrap="square" rtlCol="0">
            <a:spAutoFit/>
          </a:bodyPr>
          <a:lstStyle/>
          <a:p>
            <a:pPr algn="ctr"/>
            <a:r>
              <a:rPr lang="es-CO" sz="1600" b="1" dirty="0">
                <a:latin typeface="Myriad Pro" pitchFamily="34" charset="0"/>
              </a:rPr>
              <a:t>DISEÑO </a:t>
            </a:r>
          </a:p>
          <a:p>
            <a:pPr algn="ctr"/>
            <a:r>
              <a:rPr lang="es-CO" b="1" dirty="0">
                <a:latin typeface="Myriad Pro" pitchFamily="34" charset="0"/>
              </a:rPr>
              <a:t>MARIE CHRISTINE</a:t>
            </a:r>
          </a:p>
        </p:txBody>
      </p:sp>
      <p:pic>
        <p:nvPicPr>
          <p:cNvPr id="11" name="10 Imagen"/>
          <p:cNvPicPr>
            <a:picLocks noChangeAspect="1"/>
          </p:cNvPicPr>
          <p:nvPr/>
        </p:nvPicPr>
        <p:blipFill rotWithShape="1">
          <a:blip r:embed="rId7" cstate="print">
            <a:extLst>
              <a:ext uri="{28A0092B-C50C-407E-A947-70E740481C1C}">
                <a14:useLocalDpi xmlns:a14="http://schemas.microsoft.com/office/drawing/2010/main" val="0"/>
              </a:ext>
            </a:extLst>
          </a:blip>
          <a:srcRect l="9849" t="5195" r="9569" b="13526"/>
          <a:stretch/>
        </p:blipFill>
        <p:spPr>
          <a:xfrm>
            <a:off x="7786059" y="273595"/>
            <a:ext cx="1106421" cy="1116000"/>
          </a:xfrm>
          <a:prstGeom prst="rect">
            <a:avLst/>
          </a:prstGeom>
        </p:spPr>
      </p:pic>
    </p:spTree>
    <p:extLst>
      <p:ext uri="{BB962C8B-B14F-4D97-AF65-F5344CB8AC3E}">
        <p14:creationId xmlns:p14="http://schemas.microsoft.com/office/powerpoint/2010/main" val="387505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4" name="3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4288" y="5656783"/>
            <a:ext cx="1669936" cy="1146324"/>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1513012"/>
            <a:ext cx="6696744" cy="4177253"/>
          </a:xfrm>
          <a:prstGeom prst="rect">
            <a:avLst/>
          </a:prstGeom>
          <a:effectLst>
            <a:reflection blurRad="6350" stA="50000" endA="300" endPos="14000" dist="50800" dir="5400000" sy="-100000" algn="bl" rotWithShape="0"/>
          </a:effectLst>
        </p:spPr>
      </p:pic>
      <p:sp>
        <p:nvSpPr>
          <p:cNvPr id="11" name="10 CuadroTexto"/>
          <p:cNvSpPr txBox="1"/>
          <p:nvPr/>
        </p:nvSpPr>
        <p:spPr>
          <a:xfrm>
            <a:off x="2808572" y="1052736"/>
            <a:ext cx="2806775" cy="369332"/>
          </a:xfrm>
          <a:prstGeom prst="rect">
            <a:avLst/>
          </a:prstGeom>
          <a:noFill/>
        </p:spPr>
        <p:txBody>
          <a:bodyPr wrap="square" rtlCol="0">
            <a:spAutoFit/>
          </a:bodyPr>
          <a:lstStyle/>
          <a:p>
            <a:pPr algn="ctr"/>
            <a:r>
              <a:rPr lang="es-CO" sz="1600" b="1" dirty="0">
                <a:latin typeface="Myriad Pro" pitchFamily="34" charset="0"/>
              </a:rPr>
              <a:t>DISEÑO </a:t>
            </a:r>
            <a:r>
              <a:rPr lang="es-CO" b="1" dirty="0">
                <a:latin typeface="Myriad Pro" pitchFamily="34" charset="0"/>
              </a:rPr>
              <a:t>EMOTION</a:t>
            </a:r>
          </a:p>
        </p:txBody>
      </p:sp>
      <p:pic>
        <p:nvPicPr>
          <p:cNvPr id="8" name="7 Imagen"/>
          <p:cNvPicPr>
            <a:picLocks noChangeAspect="1"/>
          </p:cNvPicPr>
          <p:nvPr/>
        </p:nvPicPr>
        <p:blipFill rotWithShape="1">
          <a:blip r:embed="rId6" cstate="print">
            <a:extLst>
              <a:ext uri="{28A0092B-C50C-407E-A947-70E740481C1C}">
                <a14:useLocalDpi xmlns:a14="http://schemas.microsoft.com/office/drawing/2010/main" val="0"/>
              </a:ext>
            </a:extLst>
          </a:blip>
          <a:srcRect l="9849" t="5195" r="9569" b="13526"/>
          <a:stretch/>
        </p:blipFill>
        <p:spPr>
          <a:xfrm>
            <a:off x="7812360" y="206704"/>
            <a:ext cx="1106421" cy="1116000"/>
          </a:xfrm>
          <a:prstGeom prst="rect">
            <a:avLst/>
          </a:prstGeom>
        </p:spPr>
      </p:pic>
    </p:spTree>
    <p:extLst>
      <p:ext uri="{BB962C8B-B14F-4D97-AF65-F5344CB8AC3E}">
        <p14:creationId xmlns:p14="http://schemas.microsoft.com/office/powerpoint/2010/main" val="429136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BF6E0-3502-2A57-39AA-1C6184D5E9F3}"/>
            </a:ext>
          </a:extLst>
        </p:cNvPr>
        <p:cNvGrpSpPr/>
        <p:nvPr/>
      </p:nvGrpSpPr>
      <p:grpSpPr>
        <a:xfrm>
          <a:off x="0" y="0"/>
          <a:ext cx="0" cy="0"/>
          <a:chOff x="0" y="0"/>
          <a:chExt cx="0" cy="0"/>
        </a:xfrm>
      </p:grpSpPr>
      <p:pic>
        <p:nvPicPr>
          <p:cNvPr id="2" name="1 Imagen">
            <a:extLst>
              <a:ext uri="{FF2B5EF4-FFF2-40B4-BE49-F238E27FC236}">
                <a16:creationId xmlns:a16="http://schemas.microsoft.com/office/drawing/2014/main" id="{5E729529-0019-E5A1-7235-23EDF8D3D8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a:extLst>
              <a:ext uri="{FF2B5EF4-FFF2-40B4-BE49-F238E27FC236}">
                <a16:creationId xmlns:a16="http://schemas.microsoft.com/office/drawing/2014/main" id="{DE4D7D4B-8278-862E-0CCE-A99A8790A85A}"/>
              </a:ext>
            </a:extLst>
          </p:cNvPr>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a:extLst>
              <a:ext uri="{FF2B5EF4-FFF2-40B4-BE49-F238E27FC236}">
                <a16:creationId xmlns:a16="http://schemas.microsoft.com/office/drawing/2014/main" id="{EA4BC2F8-BFD0-E3B1-7B30-C239B5276342}"/>
              </a:ext>
            </a:extLst>
          </p:cNvPr>
          <p:cNvSpPr txBox="1"/>
          <p:nvPr/>
        </p:nvSpPr>
        <p:spPr>
          <a:xfrm>
            <a:off x="3825591" y="1052276"/>
            <a:ext cx="2474139" cy="338554"/>
          </a:xfrm>
          <a:prstGeom prst="rect">
            <a:avLst/>
          </a:prstGeom>
          <a:noFill/>
        </p:spPr>
        <p:txBody>
          <a:bodyPr wrap="none" rtlCol="0">
            <a:spAutoFit/>
          </a:bodyPr>
          <a:lstStyle/>
          <a:p>
            <a:r>
              <a:rPr lang="es-CO" sz="1600" b="1" dirty="0">
                <a:latin typeface="Myriad Pro" pitchFamily="34" charset="0"/>
              </a:rPr>
              <a:t>DISEÑO HEART &amp; SOUL</a:t>
            </a:r>
            <a:endParaRPr lang="es-CO" b="1" dirty="0">
              <a:latin typeface="Myriad Pro" pitchFamily="34" charset="0"/>
            </a:endParaRPr>
          </a:p>
        </p:txBody>
      </p:sp>
      <p:sp>
        <p:nvSpPr>
          <p:cNvPr id="7" name="6 Rectángulo">
            <a:extLst>
              <a:ext uri="{FF2B5EF4-FFF2-40B4-BE49-F238E27FC236}">
                <a16:creationId xmlns:a16="http://schemas.microsoft.com/office/drawing/2014/main" id="{C00F78FD-00CB-3B83-52FC-5BEF5235AF1C}"/>
              </a:ext>
            </a:extLst>
          </p:cNvPr>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8 Imagen">
            <a:extLst>
              <a:ext uri="{FF2B5EF4-FFF2-40B4-BE49-F238E27FC236}">
                <a16:creationId xmlns:a16="http://schemas.microsoft.com/office/drawing/2014/main" id="{3DDF9581-FF7C-FE9A-DF1A-C95CA9380D90}"/>
              </a:ext>
            </a:extLst>
          </p:cNvPr>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4288" y="5373216"/>
            <a:ext cx="1669936" cy="1146324"/>
          </a:xfrm>
          <a:prstGeom prst="rect">
            <a:avLst/>
          </a:prstGeom>
        </p:spPr>
      </p:pic>
      <p:sp>
        <p:nvSpPr>
          <p:cNvPr id="8" name="7 Rectángulo">
            <a:extLst>
              <a:ext uri="{FF2B5EF4-FFF2-40B4-BE49-F238E27FC236}">
                <a16:creationId xmlns:a16="http://schemas.microsoft.com/office/drawing/2014/main" id="{12B3DE53-6AFA-DE7E-6833-F296656AE354}"/>
              </a:ext>
            </a:extLst>
          </p:cNvPr>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10 Imagen">
            <a:extLst>
              <a:ext uri="{FF2B5EF4-FFF2-40B4-BE49-F238E27FC236}">
                <a16:creationId xmlns:a16="http://schemas.microsoft.com/office/drawing/2014/main" id="{7B750D70-C354-A991-6B2A-B79F5AD964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849" t="5195" r="9569" b="13526"/>
          <a:stretch/>
        </p:blipFill>
        <p:spPr>
          <a:xfrm>
            <a:off x="7740354" y="284940"/>
            <a:ext cx="1106421" cy="1116000"/>
          </a:xfrm>
          <a:prstGeom prst="rect">
            <a:avLst/>
          </a:prstGeom>
        </p:spPr>
      </p:pic>
      <p:pic>
        <p:nvPicPr>
          <p:cNvPr id="10" name="Imagen 9">
            <a:extLst>
              <a:ext uri="{FF2B5EF4-FFF2-40B4-BE49-F238E27FC236}">
                <a16:creationId xmlns:a16="http://schemas.microsoft.com/office/drawing/2014/main" id="{CB767446-6946-3E74-4310-C2CB19C57E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621" y="1419898"/>
            <a:ext cx="2410307" cy="3396468"/>
          </a:xfrm>
          <a:prstGeom prst="rect">
            <a:avLst/>
          </a:prstGeom>
          <a:effectLst>
            <a:reflection stA="45000" endPos="21000" dist="63500" dir="5400000" sy="-100000" algn="bl" rotWithShape="0"/>
          </a:effectLst>
        </p:spPr>
      </p:pic>
      <p:pic>
        <p:nvPicPr>
          <p:cNvPr id="13" name="Imagen 12">
            <a:extLst>
              <a:ext uri="{FF2B5EF4-FFF2-40B4-BE49-F238E27FC236}">
                <a16:creationId xmlns:a16="http://schemas.microsoft.com/office/drawing/2014/main" id="{3C4A903C-4803-E5F8-C5A0-151CB7BF9F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2495" y="1826362"/>
            <a:ext cx="4711571" cy="3533678"/>
          </a:xfrm>
          <a:prstGeom prst="rect">
            <a:avLst/>
          </a:prstGeom>
          <a:effectLst>
            <a:reflection stA="45000" endPos="20000" dist="50800" dir="5400000" sy="-100000" algn="bl" rotWithShape="0"/>
          </a:effectLst>
        </p:spPr>
      </p:pic>
      <p:sp>
        <p:nvSpPr>
          <p:cNvPr id="14" name="CuadroTexto 13">
            <a:extLst>
              <a:ext uri="{FF2B5EF4-FFF2-40B4-BE49-F238E27FC236}">
                <a16:creationId xmlns:a16="http://schemas.microsoft.com/office/drawing/2014/main" id="{3FDC07B2-9E29-B3C5-F7AB-3C92481C3F47}"/>
              </a:ext>
            </a:extLst>
          </p:cNvPr>
          <p:cNvSpPr txBox="1"/>
          <p:nvPr/>
        </p:nvSpPr>
        <p:spPr>
          <a:xfrm>
            <a:off x="947622" y="5373216"/>
            <a:ext cx="4176464" cy="584775"/>
          </a:xfrm>
          <a:prstGeom prst="rect">
            <a:avLst/>
          </a:prstGeom>
          <a:noFill/>
        </p:spPr>
        <p:txBody>
          <a:bodyPr wrap="square" rtlCol="0">
            <a:spAutoFit/>
          </a:bodyPr>
          <a:lstStyle/>
          <a:p>
            <a:r>
              <a:rPr lang="es-CO" sz="1600" dirty="0"/>
              <a:t>Garantía de</a:t>
            </a:r>
          </a:p>
          <a:p>
            <a:r>
              <a:rPr lang="es-CO" sz="1600" dirty="0"/>
              <a:t>    desportillado en los platos.</a:t>
            </a:r>
          </a:p>
        </p:txBody>
      </p:sp>
    </p:spTree>
    <p:extLst>
      <p:ext uri="{BB962C8B-B14F-4D97-AF65-F5344CB8AC3E}">
        <p14:creationId xmlns:p14="http://schemas.microsoft.com/office/powerpoint/2010/main" val="48485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4" name="3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p:cNvSpPr/>
          <p:nvPr/>
        </p:nvSpPr>
        <p:spPr>
          <a:xfrm flipH="1">
            <a:off x="8770894" y="4671782"/>
            <a:ext cx="45719" cy="16182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rot="5400000" flipH="1">
            <a:off x="6402891" y="4853661"/>
            <a:ext cx="61117" cy="284235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CuadroTexto"/>
          <p:cNvSpPr txBox="1"/>
          <p:nvPr/>
        </p:nvSpPr>
        <p:spPr>
          <a:xfrm>
            <a:off x="4901831" y="1539045"/>
            <a:ext cx="2806775" cy="400110"/>
          </a:xfrm>
          <a:prstGeom prst="rect">
            <a:avLst/>
          </a:prstGeom>
          <a:noFill/>
        </p:spPr>
        <p:txBody>
          <a:bodyPr wrap="square" rtlCol="0">
            <a:spAutoFit/>
          </a:bodyPr>
          <a:lstStyle/>
          <a:p>
            <a:pPr algn="ctr"/>
            <a:r>
              <a:rPr lang="es-CO" sz="1600" b="1" dirty="0">
                <a:latin typeface="Myriad Pro" pitchFamily="34" charset="0"/>
              </a:rPr>
              <a:t>DISEÑO </a:t>
            </a:r>
            <a:r>
              <a:rPr lang="es-CO" sz="2000" b="1" dirty="0">
                <a:latin typeface="Myriad Pro" pitchFamily="34" charset="0"/>
              </a:rPr>
              <a:t>PURITY</a:t>
            </a:r>
          </a:p>
        </p:txBody>
      </p:sp>
      <p:pic>
        <p:nvPicPr>
          <p:cNvPr id="12" name="11 Imagen"/>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4288" y="5656783"/>
            <a:ext cx="1669936" cy="1146324"/>
          </a:xfrm>
          <a:prstGeom prst="rect">
            <a:avLst/>
          </a:prstGeom>
        </p:spPr>
      </p:pic>
      <p:pic>
        <p:nvPicPr>
          <p:cNvPr id="10" name="9 Imagen"/>
          <p:cNvPicPr>
            <a:picLocks noChangeAspect="1"/>
          </p:cNvPicPr>
          <p:nvPr/>
        </p:nvPicPr>
        <p:blipFill rotWithShape="1">
          <a:blip r:embed="rId5">
            <a:extLst>
              <a:ext uri="{28A0092B-C50C-407E-A947-70E740481C1C}">
                <a14:useLocalDpi xmlns:a14="http://schemas.microsoft.com/office/drawing/2010/main" val="0"/>
              </a:ext>
            </a:extLst>
          </a:blip>
          <a:srcRect r="25593"/>
          <a:stretch/>
        </p:blipFill>
        <p:spPr>
          <a:xfrm>
            <a:off x="1214807" y="1368219"/>
            <a:ext cx="3410654" cy="3303563"/>
          </a:xfrm>
          <a:prstGeom prst="rect">
            <a:avLst/>
          </a:prstGeom>
          <a:effectLst>
            <a:reflection blurRad="6350" stA="50000" endA="300" endPos="26000" dist="50800" dir="5400000" sy="-100000" algn="bl" rotWithShape="0"/>
          </a:effectLst>
        </p:spPr>
      </p:pic>
      <p:pic>
        <p:nvPicPr>
          <p:cNvPr id="14" name="13 Imagen"/>
          <p:cNvPicPr>
            <a:picLocks noChangeAspect="1"/>
          </p:cNvPicPr>
          <p:nvPr/>
        </p:nvPicPr>
        <p:blipFill rotWithShape="1">
          <a:blip r:embed="rId6">
            <a:extLst>
              <a:ext uri="{28A0092B-C50C-407E-A947-70E740481C1C}">
                <a14:useLocalDpi xmlns:a14="http://schemas.microsoft.com/office/drawing/2010/main" val="0"/>
              </a:ext>
            </a:extLst>
          </a:blip>
          <a:srcRect l="9415" r="18883"/>
          <a:stretch/>
        </p:blipFill>
        <p:spPr>
          <a:xfrm>
            <a:off x="4886948" y="2223464"/>
            <a:ext cx="3258070" cy="3409743"/>
          </a:xfrm>
          <a:prstGeom prst="rect">
            <a:avLst/>
          </a:prstGeom>
          <a:effectLst>
            <a:reflection blurRad="6350" stA="50000" endA="300" endPos="22000" dist="50800" dir="5400000" sy="-100000" algn="bl" rotWithShape="0"/>
          </a:effectLst>
        </p:spPr>
      </p:pic>
      <p:pic>
        <p:nvPicPr>
          <p:cNvPr id="13" name="12 Imagen"/>
          <p:cNvPicPr>
            <a:picLocks noChangeAspect="1"/>
          </p:cNvPicPr>
          <p:nvPr/>
        </p:nvPicPr>
        <p:blipFill rotWithShape="1">
          <a:blip r:embed="rId7" cstate="print">
            <a:extLst>
              <a:ext uri="{28A0092B-C50C-407E-A947-70E740481C1C}">
                <a14:useLocalDpi xmlns:a14="http://schemas.microsoft.com/office/drawing/2010/main" val="0"/>
              </a:ext>
            </a:extLst>
          </a:blip>
          <a:srcRect l="9849" t="5195" r="9569" b="13526"/>
          <a:stretch/>
        </p:blipFill>
        <p:spPr>
          <a:xfrm>
            <a:off x="7708608" y="260648"/>
            <a:ext cx="1106421" cy="1116000"/>
          </a:xfrm>
          <a:prstGeom prst="rect">
            <a:avLst/>
          </a:prstGeom>
        </p:spPr>
      </p:pic>
    </p:spTree>
    <p:extLst>
      <p:ext uri="{BB962C8B-B14F-4D97-AF65-F5344CB8AC3E}">
        <p14:creationId xmlns:p14="http://schemas.microsoft.com/office/powerpoint/2010/main" val="34296397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1073</Words>
  <Application>Microsoft Office PowerPoint</Application>
  <PresentationFormat>Presentación en pantalla (4:3)</PresentationFormat>
  <Paragraphs>85</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Myriad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Eurolink</dc:creator>
  <cp:lastModifiedBy>Diana Carolina Corrales - Eurolink</cp:lastModifiedBy>
  <cp:revision>80</cp:revision>
  <dcterms:created xsi:type="dcterms:W3CDTF">2011-04-14T16:45:45Z</dcterms:created>
  <dcterms:modified xsi:type="dcterms:W3CDTF">2025-05-29T16:13:04Z</dcterms:modified>
</cp:coreProperties>
</file>