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9" r:id="rId6"/>
    <p:sldId id="266" r:id="rId7"/>
    <p:sldId id="261" r:id="rId8"/>
    <p:sldId id="271" r:id="rId9"/>
    <p:sldId id="272" r:id="rId10"/>
    <p:sldId id="258" r:id="rId11"/>
  </p:sldIdLst>
  <p:sldSz cx="89995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Carolina Corrales" initials="D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00" y="72"/>
      </p:cViewPr>
      <p:guideLst>
        <p:guide orient="horz" pos="2160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122363"/>
            <a:ext cx="7649607" cy="2387600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3602038"/>
            <a:ext cx="6749654" cy="1655762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026-E89A-4D50-B4BD-240EBBAA17E4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C587-778B-495E-BC1D-1BE3D83B0D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433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026-E89A-4D50-B4BD-240EBBAA17E4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C587-778B-495E-BC1D-1BE3D83B0D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312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365125"/>
            <a:ext cx="194052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365125"/>
            <a:ext cx="5709082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026-E89A-4D50-B4BD-240EBBAA17E4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C587-778B-495E-BC1D-1BE3D83B0D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609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026-E89A-4D50-B4BD-240EBBAA17E4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C587-778B-495E-BC1D-1BE3D83B0D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399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709740"/>
            <a:ext cx="7762102" cy="285273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4589465"/>
            <a:ext cx="7762102" cy="1500187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026-E89A-4D50-B4BD-240EBBAA17E4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C587-778B-495E-BC1D-1BE3D83B0D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720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1825625"/>
            <a:ext cx="3824804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1825625"/>
            <a:ext cx="3824804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026-E89A-4D50-B4BD-240EBBAA17E4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C587-778B-495E-BC1D-1BE3D83B0D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819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365127"/>
            <a:ext cx="776210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1681163"/>
            <a:ext cx="3807226" cy="823912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2505075"/>
            <a:ext cx="3807226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1681163"/>
            <a:ext cx="3825976" cy="823912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2505075"/>
            <a:ext cx="3825976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026-E89A-4D50-B4BD-240EBBAA17E4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C587-778B-495E-BC1D-1BE3D83B0D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431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026-E89A-4D50-B4BD-240EBBAA17E4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C587-778B-495E-BC1D-1BE3D83B0D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570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026-E89A-4D50-B4BD-240EBBAA17E4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C587-778B-495E-BC1D-1BE3D83B0D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369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57200"/>
            <a:ext cx="2902585" cy="1600200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987427"/>
            <a:ext cx="4556016" cy="487362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057400"/>
            <a:ext cx="2902585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026-E89A-4D50-B4BD-240EBBAA17E4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C587-778B-495E-BC1D-1BE3D83B0D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780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57200"/>
            <a:ext cx="2902585" cy="1600200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987427"/>
            <a:ext cx="4556016" cy="487362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057400"/>
            <a:ext cx="2902585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026-E89A-4D50-B4BD-240EBBAA17E4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C587-778B-495E-BC1D-1BE3D83B0D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388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365127"/>
            <a:ext cx="7762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825625"/>
            <a:ext cx="77621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9C026-E89A-4D50-B4BD-240EBBAA17E4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6356352"/>
            <a:ext cx="3037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5C587-778B-495E-BC1D-1BE3D83B0D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458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52BB5CE8-297D-4E48-B492-FD9A6A30ED31}"/>
              </a:ext>
            </a:extLst>
          </p:cNvPr>
          <p:cNvSpPr/>
          <p:nvPr/>
        </p:nvSpPr>
        <p:spPr>
          <a:xfrm>
            <a:off x="0" y="0"/>
            <a:ext cx="8999537" cy="6858000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953C1-12CA-4F3F-A129-FF0E552E4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41" y="438821"/>
            <a:ext cx="1902096" cy="1016085"/>
          </a:xfrm>
          <a:prstGeom prst="rect">
            <a:avLst/>
          </a:prstGeom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9699499-AF58-4D3C-8800-E2FA3CF09D03}"/>
              </a:ext>
            </a:extLst>
          </p:cNvPr>
          <p:cNvSpPr/>
          <p:nvPr/>
        </p:nvSpPr>
        <p:spPr>
          <a:xfrm>
            <a:off x="418402" y="316029"/>
            <a:ext cx="74200" cy="510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EBDBE00-DABA-4D26-949F-0E6326A67196}"/>
              </a:ext>
            </a:extLst>
          </p:cNvPr>
          <p:cNvSpPr/>
          <p:nvPr/>
        </p:nvSpPr>
        <p:spPr>
          <a:xfrm>
            <a:off x="640080" y="2377440"/>
            <a:ext cx="779272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stA="22000" endPos="65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2 Rectángulo">
            <a:extLst>
              <a:ext uri="{FF2B5EF4-FFF2-40B4-BE49-F238E27FC236}">
                <a16:creationId xmlns:a16="http://schemas.microsoft.com/office/drawing/2014/main" id="{64219EA8-1B4B-4401-A91F-9DA1D7C1F5A6}"/>
              </a:ext>
            </a:extLst>
          </p:cNvPr>
          <p:cNvSpPr/>
          <p:nvPr/>
        </p:nvSpPr>
        <p:spPr>
          <a:xfrm rot="5400000">
            <a:off x="5589878" y="3507518"/>
            <a:ext cx="45719" cy="587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3066154-02DF-42F6-AEAA-EF3C6884765B}"/>
              </a:ext>
            </a:extLst>
          </p:cNvPr>
          <p:cNvSpPr/>
          <p:nvPr/>
        </p:nvSpPr>
        <p:spPr>
          <a:xfrm>
            <a:off x="762000" y="2479040"/>
            <a:ext cx="7566978" cy="203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7A69F1C-AA6C-4B9A-A33F-F7E8DA582E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1"/>
          <a:stretch/>
        </p:blipFill>
        <p:spPr>
          <a:xfrm>
            <a:off x="879764" y="2610182"/>
            <a:ext cx="1373222" cy="175906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E703D15-C18D-4373-9BF1-7872A4735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20" y="5144333"/>
            <a:ext cx="1006917" cy="101971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78EF225-0CAE-48A8-A242-E9912DB607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r="10828"/>
          <a:stretch/>
        </p:blipFill>
        <p:spPr>
          <a:xfrm>
            <a:off x="2374117" y="2601992"/>
            <a:ext cx="1390012" cy="1775617"/>
          </a:xfrm>
          <a:prstGeom prst="rect">
            <a:avLst/>
          </a:prstGeom>
        </p:spPr>
      </p:pic>
      <p:sp>
        <p:nvSpPr>
          <p:cNvPr id="24" name="2 Rectángulo">
            <a:extLst>
              <a:ext uri="{FF2B5EF4-FFF2-40B4-BE49-F238E27FC236}">
                <a16:creationId xmlns:a16="http://schemas.microsoft.com/office/drawing/2014/main" id="{2BC8766F-5C9B-4876-A6E7-E4D857D01063}"/>
              </a:ext>
            </a:extLst>
          </p:cNvPr>
          <p:cNvSpPr/>
          <p:nvPr/>
        </p:nvSpPr>
        <p:spPr>
          <a:xfrm rot="5400000">
            <a:off x="8000737" y="931426"/>
            <a:ext cx="1222711" cy="74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 Rectángulo">
            <a:extLst>
              <a:ext uri="{FF2B5EF4-FFF2-40B4-BE49-F238E27FC236}">
                <a16:creationId xmlns:a16="http://schemas.microsoft.com/office/drawing/2014/main" id="{FC1201E1-8F78-43BF-98A7-0960C17E19FD}"/>
              </a:ext>
            </a:extLst>
          </p:cNvPr>
          <p:cNvSpPr/>
          <p:nvPr/>
        </p:nvSpPr>
        <p:spPr>
          <a:xfrm rot="5400000" flipV="1">
            <a:off x="5690115" y="-2569036"/>
            <a:ext cx="45719" cy="5872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AD7DB33B-F90D-417B-8425-9382A8AE17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01" y="2601819"/>
            <a:ext cx="1387307" cy="176742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A63468E-AFBC-4975-9C49-F715332CB6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9"/>
          <a:stretch/>
        </p:blipFill>
        <p:spPr>
          <a:xfrm>
            <a:off x="5314437" y="2610182"/>
            <a:ext cx="1415694" cy="176742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B836009-347F-46F6-8D51-0D91D265F1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14762" r="31073" b="8511"/>
          <a:stretch/>
        </p:blipFill>
        <p:spPr>
          <a:xfrm>
            <a:off x="3885144" y="2610182"/>
            <a:ext cx="1308278" cy="17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52BB5CE8-297D-4E48-B492-FD9A6A30ED31}"/>
              </a:ext>
            </a:extLst>
          </p:cNvPr>
          <p:cNvSpPr/>
          <p:nvPr/>
        </p:nvSpPr>
        <p:spPr>
          <a:xfrm>
            <a:off x="0" y="0"/>
            <a:ext cx="8999537" cy="6858000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953C1-12CA-4F3F-A129-FF0E552E4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63" y="438822"/>
            <a:ext cx="1739373" cy="929160"/>
          </a:xfrm>
          <a:prstGeom prst="rect">
            <a:avLst/>
          </a:prstGeom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9699499-AF58-4D3C-8800-E2FA3CF09D03}"/>
              </a:ext>
            </a:extLst>
          </p:cNvPr>
          <p:cNvSpPr/>
          <p:nvPr/>
        </p:nvSpPr>
        <p:spPr>
          <a:xfrm>
            <a:off x="418402" y="316029"/>
            <a:ext cx="74200" cy="510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2 Rectángulo">
            <a:extLst>
              <a:ext uri="{FF2B5EF4-FFF2-40B4-BE49-F238E27FC236}">
                <a16:creationId xmlns:a16="http://schemas.microsoft.com/office/drawing/2014/main" id="{64219EA8-1B4B-4401-A91F-9DA1D7C1F5A6}"/>
              </a:ext>
            </a:extLst>
          </p:cNvPr>
          <p:cNvSpPr/>
          <p:nvPr/>
        </p:nvSpPr>
        <p:spPr>
          <a:xfrm rot="5400000">
            <a:off x="5589878" y="3507518"/>
            <a:ext cx="45719" cy="587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 Rectángulo">
            <a:extLst>
              <a:ext uri="{FF2B5EF4-FFF2-40B4-BE49-F238E27FC236}">
                <a16:creationId xmlns:a16="http://schemas.microsoft.com/office/drawing/2014/main" id="{2BC8766F-5C9B-4876-A6E7-E4D857D01063}"/>
              </a:ext>
            </a:extLst>
          </p:cNvPr>
          <p:cNvSpPr/>
          <p:nvPr/>
        </p:nvSpPr>
        <p:spPr>
          <a:xfrm rot="5400000">
            <a:off x="8000737" y="931426"/>
            <a:ext cx="1222711" cy="74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 Rectángulo">
            <a:extLst>
              <a:ext uri="{FF2B5EF4-FFF2-40B4-BE49-F238E27FC236}">
                <a16:creationId xmlns:a16="http://schemas.microsoft.com/office/drawing/2014/main" id="{FC1201E1-8F78-43BF-98A7-0960C17E19FD}"/>
              </a:ext>
            </a:extLst>
          </p:cNvPr>
          <p:cNvSpPr/>
          <p:nvPr/>
        </p:nvSpPr>
        <p:spPr>
          <a:xfrm rot="5400000" flipV="1">
            <a:off x="5690115" y="-2569036"/>
            <a:ext cx="45719" cy="5872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3838340" y="1437592"/>
            <a:ext cx="44929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Myriad Pro" pitchFamily="34" charset="0"/>
              </a:rPr>
              <a:t>CONTACTO</a:t>
            </a:r>
          </a:p>
          <a:p>
            <a:pPr algn="r"/>
            <a:endParaRPr lang="es-CO" b="1" dirty="0">
              <a:latin typeface="Myriad Pro" pitchFamily="34" charset="0"/>
            </a:endParaRPr>
          </a:p>
          <a:p>
            <a:pPr algn="r"/>
            <a:endParaRPr lang="es-CO" dirty="0">
              <a:latin typeface="Myriad Pro" pitchFamily="34" charset="0"/>
            </a:endParaRPr>
          </a:p>
          <a:p>
            <a:pPr algn="r"/>
            <a:r>
              <a:rPr lang="es-CO" dirty="0">
                <a:latin typeface="Myriad Pro" pitchFamily="34" charset="0"/>
              </a:rPr>
              <a:t>Cra. 10 # 85 – 14 Segundo piso </a:t>
            </a:r>
          </a:p>
          <a:p>
            <a:pPr algn="r"/>
            <a:r>
              <a:rPr lang="es-CO" dirty="0">
                <a:latin typeface="Myriad Pro" pitchFamily="34" charset="0"/>
              </a:rPr>
              <a:t>Tel. ( 57 1) 9501970 Cel. 320 9674153</a:t>
            </a:r>
          </a:p>
          <a:p>
            <a:pPr algn="r"/>
            <a:r>
              <a:rPr lang="es-CO" dirty="0">
                <a:latin typeface="Myriad Pro" pitchFamily="34" charset="0"/>
              </a:rPr>
              <a:t>Bogotá – Colombia</a:t>
            </a:r>
          </a:p>
          <a:p>
            <a:pPr algn="r"/>
            <a:endParaRPr lang="es-CO" dirty="0">
              <a:latin typeface="Myriad Pro" pitchFamily="34" charset="0"/>
            </a:endParaRPr>
          </a:p>
          <a:p>
            <a:pPr algn="r"/>
            <a:endParaRPr lang="es-CO" dirty="0">
              <a:latin typeface="Myriad Pro" pitchFamily="34" charset="0"/>
            </a:endParaRPr>
          </a:p>
          <a:p>
            <a:pPr algn="r"/>
            <a:r>
              <a:rPr lang="es-CO" sz="1200" b="1" dirty="0">
                <a:latin typeface="Myriad Pro" pitchFamily="34" charset="0"/>
              </a:rPr>
              <a:t>www.eurolinkprofessional.com.co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5"/>
          <a:stretch/>
        </p:blipFill>
        <p:spPr bwMode="auto">
          <a:xfrm>
            <a:off x="930133" y="3145869"/>
            <a:ext cx="3298968" cy="27827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95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52BB5CE8-297D-4E48-B492-FD9A6A30ED31}"/>
              </a:ext>
            </a:extLst>
          </p:cNvPr>
          <p:cNvSpPr/>
          <p:nvPr/>
        </p:nvSpPr>
        <p:spPr>
          <a:xfrm>
            <a:off x="0" y="0"/>
            <a:ext cx="8999537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953C1-12CA-4F3F-A129-FF0E552E4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8" b="15308"/>
          <a:stretch/>
        </p:blipFill>
        <p:spPr>
          <a:xfrm>
            <a:off x="6561581" y="402180"/>
            <a:ext cx="1902096" cy="664363"/>
          </a:xfrm>
          <a:prstGeom prst="rect">
            <a:avLst/>
          </a:prstGeom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9699499-AF58-4D3C-8800-E2FA3CF09D03}"/>
              </a:ext>
            </a:extLst>
          </p:cNvPr>
          <p:cNvSpPr/>
          <p:nvPr/>
        </p:nvSpPr>
        <p:spPr>
          <a:xfrm>
            <a:off x="446882" y="407469"/>
            <a:ext cx="45719" cy="510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2 Rectángulo">
            <a:extLst>
              <a:ext uri="{FF2B5EF4-FFF2-40B4-BE49-F238E27FC236}">
                <a16:creationId xmlns:a16="http://schemas.microsoft.com/office/drawing/2014/main" id="{64219EA8-1B4B-4401-A91F-9DA1D7C1F5A6}"/>
              </a:ext>
            </a:extLst>
          </p:cNvPr>
          <p:cNvSpPr/>
          <p:nvPr/>
        </p:nvSpPr>
        <p:spPr>
          <a:xfrm rot="5400000">
            <a:off x="5589878" y="3507518"/>
            <a:ext cx="45719" cy="587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 Rectángulo">
            <a:extLst>
              <a:ext uri="{FF2B5EF4-FFF2-40B4-BE49-F238E27FC236}">
                <a16:creationId xmlns:a16="http://schemas.microsoft.com/office/drawing/2014/main" id="{2BC8766F-5C9B-4876-A6E7-E4D857D01063}"/>
              </a:ext>
            </a:extLst>
          </p:cNvPr>
          <p:cNvSpPr/>
          <p:nvPr/>
        </p:nvSpPr>
        <p:spPr>
          <a:xfrm rot="5400000">
            <a:off x="8000737" y="931426"/>
            <a:ext cx="1222711" cy="74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 Rectángulo">
            <a:extLst>
              <a:ext uri="{FF2B5EF4-FFF2-40B4-BE49-F238E27FC236}">
                <a16:creationId xmlns:a16="http://schemas.microsoft.com/office/drawing/2014/main" id="{FC1201E1-8F78-43BF-98A7-0960C17E19FD}"/>
              </a:ext>
            </a:extLst>
          </p:cNvPr>
          <p:cNvSpPr/>
          <p:nvPr/>
        </p:nvSpPr>
        <p:spPr>
          <a:xfrm rot="5400000" flipV="1">
            <a:off x="5690115" y="-2569036"/>
            <a:ext cx="45719" cy="5872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3112804-7BF5-41B5-8D05-6C192B821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14" y="1727266"/>
            <a:ext cx="301793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1600" dirty="0" err="1">
                <a:solidFill>
                  <a:schemeClr val="bg1"/>
                </a:solidFill>
              </a:rPr>
              <a:t>Bormioli</a:t>
            </a:r>
            <a:r>
              <a:rPr lang="es-ES" sz="1600" dirty="0">
                <a:solidFill>
                  <a:schemeClr val="bg1"/>
                </a:solidFill>
              </a:rPr>
              <a:t> Rocco ha estado presente con productos de cristalería en auténtico estilo italiano desde 1825. Una amplia selección de copas,</a:t>
            </a:r>
            <a:endParaRPr lang="es-CO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vasos, platos y accesorios de vidrio resultantes en una auténtica experiencia llena de estilo y carácter.</a:t>
            </a:r>
            <a:endParaRPr lang="es-CO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Una marca apreciada a nivel internacional, desde los consumidores hasta los profesionales de la restauración.</a:t>
            </a:r>
            <a:endParaRPr lang="es-CO" sz="1600" dirty="0">
              <a:solidFill>
                <a:schemeClr val="bg1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E39E4E-69C3-4E87-B35C-77E193B94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186" y="1647124"/>
            <a:ext cx="4418127" cy="3561770"/>
          </a:xfrm>
          <a:prstGeom prst="rect">
            <a:avLst/>
          </a:prstGeom>
          <a:effectLst>
            <a:reflection stA="20000" endPos="26000" dist="88900" dir="5400000" sy="-100000" algn="bl" rotWithShape="0"/>
          </a:effectLst>
        </p:spPr>
      </p:pic>
      <p:sp>
        <p:nvSpPr>
          <p:cNvPr id="13" name="2 Rectángulo">
            <a:extLst>
              <a:ext uri="{FF2B5EF4-FFF2-40B4-BE49-F238E27FC236}">
                <a16:creationId xmlns:a16="http://schemas.microsoft.com/office/drawing/2014/main" id="{90F1B043-78B5-4986-93B7-329719803E62}"/>
              </a:ext>
            </a:extLst>
          </p:cNvPr>
          <p:cNvSpPr/>
          <p:nvPr/>
        </p:nvSpPr>
        <p:spPr>
          <a:xfrm rot="5400000">
            <a:off x="4632608" y="-1481071"/>
            <a:ext cx="45721" cy="3812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2 Rectángulo">
            <a:extLst>
              <a:ext uri="{FF2B5EF4-FFF2-40B4-BE49-F238E27FC236}">
                <a16:creationId xmlns:a16="http://schemas.microsoft.com/office/drawing/2014/main" id="{847EF5C5-A871-437F-9DC8-C5979CFA9B19}"/>
              </a:ext>
            </a:extLst>
          </p:cNvPr>
          <p:cNvSpPr/>
          <p:nvPr/>
        </p:nvSpPr>
        <p:spPr>
          <a:xfrm rot="10800000">
            <a:off x="8417958" y="1024786"/>
            <a:ext cx="45719" cy="1979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21">
            <a:extLst>
              <a:ext uri="{FF2B5EF4-FFF2-40B4-BE49-F238E27FC236}">
                <a16:creationId xmlns:a16="http://schemas.microsoft.com/office/drawing/2014/main" id="{5AE66F0D-C774-485E-9E22-1F1D2D5B9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29" y="900528"/>
            <a:ext cx="670825" cy="67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4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52BB5CE8-297D-4E48-B492-FD9A6A30ED31}"/>
              </a:ext>
            </a:extLst>
          </p:cNvPr>
          <p:cNvSpPr/>
          <p:nvPr/>
        </p:nvSpPr>
        <p:spPr>
          <a:xfrm>
            <a:off x="1" y="3003"/>
            <a:ext cx="8999537" cy="6858000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953C1-12CA-4F3F-A129-FF0E552E4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b="6199"/>
          <a:stretch/>
        </p:blipFill>
        <p:spPr>
          <a:xfrm>
            <a:off x="7030091" y="379500"/>
            <a:ext cx="1522645" cy="684000"/>
          </a:xfrm>
          <a:prstGeom prst="rect">
            <a:avLst/>
          </a:prstGeom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9699499-AF58-4D3C-8800-E2FA3CF09D03}"/>
              </a:ext>
            </a:extLst>
          </p:cNvPr>
          <p:cNvSpPr/>
          <p:nvPr/>
        </p:nvSpPr>
        <p:spPr>
          <a:xfrm>
            <a:off x="418402" y="316029"/>
            <a:ext cx="74200" cy="510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2 Rectángulo">
            <a:extLst>
              <a:ext uri="{FF2B5EF4-FFF2-40B4-BE49-F238E27FC236}">
                <a16:creationId xmlns:a16="http://schemas.microsoft.com/office/drawing/2014/main" id="{64219EA8-1B4B-4401-A91F-9DA1D7C1F5A6}"/>
              </a:ext>
            </a:extLst>
          </p:cNvPr>
          <p:cNvSpPr/>
          <p:nvPr/>
        </p:nvSpPr>
        <p:spPr>
          <a:xfrm rot="5400000" flipH="1">
            <a:off x="5589877" y="3553237"/>
            <a:ext cx="45719" cy="587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 Rectángulo">
            <a:extLst>
              <a:ext uri="{FF2B5EF4-FFF2-40B4-BE49-F238E27FC236}">
                <a16:creationId xmlns:a16="http://schemas.microsoft.com/office/drawing/2014/main" id="{2BC8766F-5C9B-4876-A6E7-E4D857D01063}"/>
              </a:ext>
            </a:extLst>
          </p:cNvPr>
          <p:cNvSpPr/>
          <p:nvPr/>
        </p:nvSpPr>
        <p:spPr>
          <a:xfrm rot="5400000">
            <a:off x="8000737" y="931426"/>
            <a:ext cx="1222711" cy="74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 Rectángulo">
            <a:extLst>
              <a:ext uri="{FF2B5EF4-FFF2-40B4-BE49-F238E27FC236}">
                <a16:creationId xmlns:a16="http://schemas.microsoft.com/office/drawing/2014/main" id="{FC1201E1-8F78-43BF-98A7-0960C17E19FD}"/>
              </a:ext>
            </a:extLst>
          </p:cNvPr>
          <p:cNvSpPr/>
          <p:nvPr/>
        </p:nvSpPr>
        <p:spPr>
          <a:xfrm rot="5400000" flipV="1">
            <a:off x="5690115" y="-2569036"/>
            <a:ext cx="45719" cy="5872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073B16C-6FFE-4C16-99F1-505E0D33F77E}"/>
              </a:ext>
            </a:extLst>
          </p:cNvPr>
          <p:cNvSpPr/>
          <p:nvPr/>
        </p:nvSpPr>
        <p:spPr>
          <a:xfrm>
            <a:off x="750107" y="5158748"/>
            <a:ext cx="5872434" cy="738664"/>
          </a:xfrm>
          <a:prstGeom prst="rect">
            <a:avLst/>
          </a:prstGeom>
          <a:effectLst>
            <a:reflection stA="24000" endPos="65000" dist="508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Su visión responsable lo demuestra la adopción, desde 1996,</a:t>
            </a:r>
          </a:p>
          <a:p>
            <a:r>
              <a:rPr lang="es-CO" sz="1400" dirty="0">
                <a:solidFill>
                  <a:schemeClr val="bg1"/>
                </a:solidFill>
              </a:rPr>
              <a:t> de un Sistema de Calidad, un Sistema de Gestión ISO 9001 certificado y participar en otras iniciativas enfocadas a regular y mejorar constantemente.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22CA89E-7A44-49E8-955A-0657831E9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0" t="30333" r="34225" b="3619"/>
          <a:stretch/>
        </p:blipFill>
        <p:spPr>
          <a:xfrm>
            <a:off x="3636327" y="1414480"/>
            <a:ext cx="1455473" cy="1882440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stA="16000" endPos="57000" dist="76200" dir="5400000" sy="-100000" algn="bl" rotWithShape="0"/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55105EC-DA5F-45CF-A73E-5467F42E1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22" t="2268" r="67468" b="1"/>
          <a:stretch/>
        </p:blipFill>
        <p:spPr>
          <a:xfrm>
            <a:off x="6796050" y="1948427"/>
            <a:ext cx="1469292" cy="265296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999D722-A035-44E9-9D56-5AA0C0AD5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19" t="3178" r="33665" b="68340"/>
          <a:stretch/>
        </p:blipFill>
        <p:spPr>
          <a:xfrm>
            <a:off x="6796050" y="4543425"/>
            <a:ext cx="1469292" cy="75557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reflection stA="20000" endPos="73000" dist="50800" dir="5400000" sy="-100000" algn="bl" rotWithShape="0"/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3714098-8363-45B2-BF2A-296057C80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2" t="1817" b="2980"/>
          <a:stretch/>
        </p:blipFill>
        <p:spPr>
          <a:xfrm>
            <a:off x="5178227" y="1706427"/>
            <a:ext cx="1531396" cy="258431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reflection stA="15000" endPos="36000" dist="50800" dir="5400000" sy="-100000" algn="bl" rotWithShape="0"/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51D7689-FB9A-424F-A2A4-5485A1946FC5}"/>
              </a:ext>
            </a:extLst>
          </p:cNvPr>
          <p:cNvSpPr txBox="1"/>
          <p:nvPr/>
        </p:nvSpPr>
        <p:spPr>
          <a:xfrm>
            <a:off x="796822" y="2003095"/>
            <a:ext cx="26814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dirty="0">
                <a:solidFill>
                  <a:prstClr val="white"/>
                </a:solidFill>
              </a:rPr>
              <a:t>Conscientes </a:t>
            </a:r>
          </a:p>
          <a:p>
            <a:pPr lvl="0"/>
            <a:r>
              <a:rPr lang="es-CO" sz="1400" dirty="0">
                <a:solidFill>
                  <a:prstClr val="white"/>
                </a:solidFill>
              </a:rPr>
              <a:t>de la creciente</a:t>
            </a:r>
          </a:p>
          <a:p>
            <a:pPr lvl="0"/>
            <a:r>
              <a:rPr lang="es-CO" sz="1400" dirty="0">
                <a:solidFill>
                  <a:prstClr val="white"/>
                </a:solidFill>
              </a:rPr>
              <a:t> responsabilidad con el</a:t>
            </a:r>
          </a:p>
          <a:p>
            <a:pPr lvl="0"/>
            <a:r>
              <a:rPr lang="es-CO" sz="1400" dirty="0">
                <a:solidFill>
                  <a:prstClr val="white"/>
                </a:solidFill>
              </a:rPr>
              <a:t>medio ambiente, trabajan </a:t>
            </a:r>
          </a:p>
          <a:p>
            <a:pPr lvl="0"/>
            <a:r>
              <a:rPr lang="es-CO" sz="1400" dirty="0">
                <a:solidFill>
                  <a:prstClr val="white"/>
                </a:solidFill>
              </a:rPr>
              <a:t>para reducir el impacto ambiental en todos los procesos productivos y constante mejora de su sostenibilidad.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7BF0A90-2643-41FB-82D1-3EFF1798AC95}"/>
              </a:ext>
            </a:extLst>
          </p:cNvPr>
          <p:cNvSpPr txBox="1"/>
          <p:nvPr/>
        </p:nvSpPr>
        <p:spPr>
          <a:xfrm>
            <a:off x="796822" y="3904087"/>
            <a:ext cx="3847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dirty="0">
                <a:solidFill>
                  <a:prstClr val="white"/>
                </a:solidFill>
              </a:rPr>
              <a:t>Para Bormioli es un privilegio tener la </a:t>
            </a:r>
          </a:p>
          <a:p>
            <a:pPr lvl="0"/>
            <a:r>
              <a:rPr lang="es-CO" sz="1400" dirty="0">
                <a:solidFill>
                  <a:prstClr val="white"/>
                </a:solidFill>
              </a:rPr>
              <a:t>oportunidad de mejorar la sostenibilidad intrínseca del vidrio: un producto higiénico, seguro, versátil, total e infinitamente material reciclable.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AE66F0D-C774-485E-9E22-1F1D2D5B9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12" y="560450"/>
            <a:ext cx="805905" cy="8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1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B7953C1-12CA-4F3F-A129-FF0E552E4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9" b="11651"/>
          <a:stretch/>
        </p:blipFill>
        <p:spPr>
          <a:xfrm>
            <a:off x="6901294" y="357169"/>
            <a:ext cx="1649945" cy="648000"/>
          </a:xfrm>
          <a:prstGeom prst="rect">
            <a:avLst/>
          </a:prstGeom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9699499-AF58-4D3C-8800-E2FA3CF09D03}"/>
              </a:ext>
            </a:extLst>
          </p:cNvPr>
          <p:cNvSpPr/>
          <p:nvPr/>
        </p:nvSpPr>
        <p:spPr>
          <a:xfrm>
            <a:off x="418402" y="397309"/>
            <a:ext cx="74200" cy="510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EBDBE00-DABA-4D26-949F-0E6326A67196}"/>
              </a:ext>
            </a:extLst>
          </p:cNvPr>
          <p:cNvSpPr/>
          <p:nvPr/>
        </p:nvSpPr>
        <p:spPr>
          <a:xfrm>
            <a:off x="1878673" y="1536631"/>
            <a:ext cx="5147680" cy="1288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stA="28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ReducirReducir el peso de nuestros productos, el número deaccesorios y nuestro consumo de materia prima mediante el usoMateriales PCR (Reciclado Post Consumo)</a:t>
            </a:r>
          </a:p>
        </p:txBody>
      </p:sp>
      <p:sp>
        <p:nvSpPr>
          <p:cNvPr id="12" name="2 Rectángulo">
            <a:extLst>
              <a:ext uri="{FF2B5EF4-FFF2-40B4-BE49-F238E27FC236}">
                <a16:creationId xmlns:a16="http://schemas.microsoft.com/office/drawing/2014/main" id="{64219EA8-1B4B-4401-A91F-9DA1D7C1F5A6}"/>
              </a:ext>
            </a:extLst>
          </p:cNvPr>
          <p:cNvSpPr/>
          <p:nvPr/>
        </p:nvSpPr>
        <p:spPr>
          <a:xfrm rot="5400000">
            <a:off x="5589878" y="3507518"/>
            <a:ext cx="45719" cy="587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3066154-02DF-42F6-AEAA-EF3C6884765B}"/>
              </a:ext>
            </a:extLst>
          </p:cNvPr>
          <p:cNvSpPr/>
          <p:nvPr/>
        </p:nvSpPr>
        <p:spPr>
          <a:xfrm>
            <a:off x="1949104" y="1578005"/>
            <a:ext cx="4998559" cy="11847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E703D15-C18D-4373-9BF1-7872A4735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1" y="398833"/>
            <a:ext cx="700825" cy="709734"/>
          </a:xfrm>
          <a:prstGeom prst="rect">
            <a:avLst/>
          </a:prstGeom>
        </p:spPr>
      </p:pic>
      <p:sp>
        <p:nvSpPr>
          <p:cNvPr id="24" name="2 Rectángulo">
            <a:extLst>
              <a:ext uri="{FF2B5EF4-FFF2-40B4-BE49-F238E27FC236}">
                <a16:creationId xmlns:a16="http://schemas.microsoft.com/office/drawing/2014/main" id="{2BC8766F-5C9B-4876-A6E7-E4D857D01063}"/>
              </a:ext>
            </a:extLst>
          </p:cNvPr>
          <p:cNvSpPr/>
          <p:nvPr/>
        </p:nvSpPr>
        <p:spPr>
          <a:xfrm rot="5400000">
            <a:off x="8000737" y="931426"/>
            <a:ext cx="1222711" cy="74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89111A5-6F12-4608-B9A4-BE404C2E6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349" y="946794"/>
            <a:ext cx="4475479" cy="178641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93E8216-59E1-48ED-BC84-E7D5CF49DCE7}"/>
              </a:ext>
            </a:extLst>
          </p:cNvPr>
          <p:cNvSpPr/>
          <p:nvPr/>
        </p:nvSpPr>
        <p:spPr>
          <a:xfrm>
            <a:off x="5395798" y="3872189"/>
            <a:ext cx="27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300" dirty="0">
                <a:solidFill>
                  <a:schemeClr val="bg1"/>
                </a:solidFill>
              </a:rPr>
              <a:t>.  Los materiales utilizados y productos brindan soluciones que promueven una Economía Circular</a:t>
            </a:r>
            <a:r>
              <a:rPr lang="es-CO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D2D96C7-2B50-4D06-A781-576343286326}"/>
              </a:ext>
            </a:extLst>
          </p:cNvPr>
          <p:cNvSpPr txBox="1"/>
          <p:nvPr/>
        </p:nvSpPr>
        <p:spPr>
          <a:xfrm>
            <a:off x="755089" y="3887578"/>
            <a:ext cx="38515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>
                <a:solidFill>
                  <a:schemeClr val="bg1"/>
                </a:solidFill>
              </a:rPr>
              <a:t>. Reducción de químicos, agua, consumo de energía y desperdicios en procesos  utilizando materiales reciclables PCR (Post Consumer Recycled)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53EDDA-5361-4935-9924-0D2609A849B7}"/>
              </a:ext>
            </a:extLst>
          </p:cNvPr>
          <p:cNvSpPr txBox="1"/>
          <p:nvPr/>
        </p:nvSpPr>
        <p:spPr>
          <a:xfrm>
            <a:off x="1878674" y="2926503"/>
            <a:ext cx="5147679" cy="738664"/>
          </a:xfrm>
          <a:prstGeom prst="rect">
            <a:avLst/>
          </a:prstGeom>
          <a:noFill/>
          <a:effectLst>
            <a:glow>
              <a:schemeClr val="accent1"/>
            </a:glow>
            <a:reflection endPos="0" dir="5400000" sy="-100000" algn="bl" rotWithShape="0"/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. El vidrio es infinitamente reciclable,  reduce el impacto ambiental entre un 14 y un 20%. Su producción genera niveles de emisión de CO2 muy bajos gracias al uso de hornos de fusión eléctricos.</a:t>
            </a:r>
          </a:p>
        </p:txBody>
      </p:sp>
      <p:sp>
        <p:nvSpPr>
          <p:cNvPr id="22" name="2 Rectángulo">
            <a:extLst>
              <a:ext uri="{FF2B5EF4-FFF2-40B4-BE49-F238E27FC236}">
                <a16:creationId xmlns:a16="http://schemas.microsoft.com/office/drawing/2014/main" id="{82DBF6DD-A4CA-4EEB-92C3-2B41BD2DEA86}"/>
              </a:ext>
            </a:extLst>
          </p:cNvPr>
          <p:cNvSpPr/>
          <p:nvPr/>
        </p:nvSpPr>
        <p:spPr>
          <a:xfrm rot="5400000">
            <a:off x="4920675" y="-1616555"/>
            <a:ext cx="45721" cy="3978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 Rectángulo">
            <a:extLst>
              <a:ext uri="{FF2B5EF4-FFF2-40B4-BE49-F238E27FC236}">
                <a16:creationId xmlns:a16="http://schemas.microsoft.com/office/drawing/2014/main" id="{18E9E42C-B16C-47F4-8E99-114F204B3735}"/>
              </a:ext>
            </a:extLst>
          </p:cNvPr>
          <p:cNvSpPr/>
          <p:nvPr/>
        </p:nvSpPr>
        <p:spPr>
          <a:xfrm rot="10800000">
            <a:off x="8505519" y="1005169"/>
            <a:ext cx="45719" cy="2108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EED6D8-CDBF-4460-A71C-F1D1CC21EC10}"/>
              </a:ext>
            </a:extLst>
          </p:cNvPr>
          <p:cNvSpPr txBox="1"/>
          <p:nvPr/>
        </p:nvSpPr>
        <p:spPr>
          <a:xfrm>
            <a:off x="5395798" y="4829985"/>
            <a:ext cx="2743074" cy="907941"/>
          </a:xfrm>
          <a:prstGeom prst="rect">
            <a:avLst/>
          </a:prstGeom>
          <a:noFill/>
          <a:effectLst>
            <a:reflection stA="32000" endPos="6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es-CO" sz="1300" dirty="0">
                <a:solidFill>
                  <a:schemeClr val="bg1"/>
                </a:solidFill>
              </a:rPr>
              <a:t>. Diseño atractivo que resalta la excelencia del vidrio y anima a adquirir productos hechos de material ecológico</a:t>
            </a:r>
            <a:r>
              <a:rPr lang="es-CO" sz="1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EEDF03-38B0-4077-B478-3A4431392C92}"/>
              </a:ext>
            </a:extLst>
          </p:cNvPr>
          <p:cNvSpPr txBox="1"/>
          <p:nvPr/>
        </p:nvSpPr>
        <p:spPr>
          <a:xfrm>
            <a:off x="755089" y="4829985"/>
            <a:ext cx="3924501" cy="1107996"/>
          </a:xfrm>
          <a:prstGeom prst="rect">
            <a:avLst/>
          </a:prstGeom>
          <a:noFill/>
          <a:effectLst>
            <a:reflection stA="20000" endPos="6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. </a:t>
            </a:r>
            <a:r>
              <a:rPr lang="es-CO" sz="1300" dirty="0">
                <a:solidFill>
                  <a:schemeClr val="bg1"/>
                </a:solidFill>
              </a:rPr>
              <a:t>Al ser un material totalmente inerte, el vidrio puede contener bebidas, alimentos, medicinas, fragancias, etc., sin crear problemas de salud. Elementos tóxicos y productos derivados del petróleo NO se utilizan para fabricar vidrio.</a:t>
            </a:r>
          </a:p>
        </p:txBody>
      </p:sp>
    </p:spTree>
    <p:extLst>
      <p:ext uri="{BB962C8B-B14F-4D97-AF65-F5344CB8AC3E}">
        <p14:creationId xmlns:p14="http://schemas.microsoft.com/office/powerpoint/2010/main" val="22879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52BB5CE8-297D-4E48-B492-FD9A6A30ED31}"/>
              </a:ext>
            </a:extLst>
          </p:cNvPr>
          <p:cNvSpPr/>
          <p:nvPr/>
        </p:nvSpPr>
        <p:spPr>
          <a:xfrm>
            <a:off x="0" y="0"/>
            <a:ext cx="8999537" cy="68580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953C1-12CA-4F3F-A129-FF0E552E4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81" y="438822"/>
            <a:ext cx="1302955" cy="696028"/>
          </a:xfrm>
          <a:prstGeom prst="rect">
            <a:avLst/>
          </a:prstGeom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9699499-AF58-4D3C-8800-E2FA3CF09D03}"/>
              </a:ext>
            </a:extLst>
          </p:cNvPr>
          <p:cNvSpPr/>
          <p:nvPr/>
        </p:nvSpPr>
        <p:spPr>
          <a:xfrm>
            <a:off x="418402" y="316029"/>
            <a:ext cx="74200" cy="5105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2 Rectángulo">
            <a:extLst>
              <a:ext uri="{FF2B5EF4-FFF2-40B4-BE49-F238E27FC236}">
                <a16:creationId xmlns:a16="http://schemas.microsoft.com/office/drawing/2014/main" id="{64219EA8-1B4B-4401-A91F-9DA1D7C1F5A6}"/>
              </a:ext>
            </a:extLst>
          </p:cNvPr>
          <p:cNvSpPr/>
          <p:nvPr/>
        </p:nvSpPr>
        <p:spPr>
          <a:xfrm rot="5400000">
            <a:off x="5589878" y="3507518"/>
            <a:ext cx="45719" cy="58751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E703D15-C18D-4373-9BF1-7872A4735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2" y="438821"/>
            <a:ext cx="663003" cy="671431"/>
          </a:xfrm>
          <a:prstGeom prst="rect">
            <a:avLst/>
          </a:prstGeom>
        </p:spPr>
      </p:pic>
      <p:sp>
        <p:nvSpPr>
          <p:cNvPr id="24" name="2 Rectángulo">
            <a:extLst>
              <a:ext uri="{FF2B5EF4-FFF2-40B4-BE49-F238E27FC236}">
                <a16:creationId xmlns:a16="http://schemas.microsoft.com/office/drawing/2014/main" id="{2BC8766F-5C9B-4876-A6E7-E4D857D01063}"/>
              </a:ext>
            </a:extLst>
          </p:cNvPr>
          <p:cNvSpPr/>
          <p:nvPr/>
        </p:nvSpPr>
        <p:spPr>
          <a:xfrm rot="5400000">
            <a:off x="7362843" y="1590103"/>
            <a:ext cx="251158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 Rectángulo">
            <a:extLst>
              <a:ext uri="{FF2B5EF4-FFF2-40B4-BE49-F238E27FC236}">
                <a16:creationId xmlns:a16="http://schemas.microsoft.com/office/drawing/2014/main" id="{FC1201E1-8F78-43BF-98A7-0960C17E19FD}"/>
              </a:ext>
            </a:extLst>
          </p:cNvPr>
          <p:cNvSpPr/>
          <p:nvPr/>
        </p:nvSpPr>
        <p:spPr>
          <a:xfrm rot="5400000" flipV="1">
            <a:off x="5690115" y="-2569036"/>
            <a:ext cx="45719" cy="58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DB5ADE2-70C7-4D94-BF6C-6C47F25DD6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1" y="398833"/>
            <a:ext cx="700825" cy="7097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ADAF266-FABD-4B62-B1A9-C18B476D2D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087" b="-3455"/>
          <a:stretch/>
        </p:blipFill>
        <p:spPr>
          <a:xfrm>
            <a:off x="861145" y="4785604"/>
            <a:ext cx="1223978" cy="94621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389909" y="4719770"/>
            <a:ext cx="5843779" cy="13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984E3B-3B4D-4B87-8525-0AAF2F404863}"/>
              </a:ext>
            </a:extLst>
          </p:cNvPr>
          <p:cNvSpPr txBox="1"/>
          <p:nvPr/>
        </p:nvSpPr>
        <p:spPr>
          <a:xfrm>
            <a:off x="2465027" y="4785604"/>
            <a:ext cx="5494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Vidrio totalmente transparente con excepcional brillo para apreciar la intensidad del color y los tonos originales de vinos y licores. </a:t>
            </a:r>
          </a:p>
          <a:p>
            <a:endParaRPr lang="es-CO" sz="1200" dirty="0"/>
          </a:p>
          <a:p>
            <a:r>
              <a:rPr lang="es-CO" sz="1200" dirty="0"/>
              <a:t>La resistencia a las roturas de los productos en Vidrio estrella mejora en un 30%. La composición de las materias primas seleccionadas contribuyen a un vidrio de alta pureza.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389909" y="3258334"/>
            <a:ext cx="5840630" cy="1332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2">
            <a:extLst>
              <a:ext uri="{FF2B5EF4-FFF2-40B4-BE49-F238E27FC236}">
                <a16:creationId xmlns:a16="http://schemas.microsoft.com/office/drawing/2014/main" id="{4D984E3B-3B4D-4B87-8525-0AAF2F404863}"/>
              </a:ext>
            </a:extLst>
          </p:cNvPr>
          <p:cNvSpPr txBox="1"/>
          <p:nvPr/>
        </p:nvSpPr>
        <p:spPr>
          <a:xfrm>
            <a:off x="2485809" y="3345197"/>
            <a:ext cx="5150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El tratamiento XLT en la superficie de los tallos asegura resistencia de las copas Bormioli Rocco a las causas más frecuentes de rotura (lavado, torsión, etc.).</a:t>
            </a:r>
          </a:p>
          <a:p>
            <a:endParaRPr lang="es-CO" sz="1200" dirty="0"/>
          </a:p>
          <a:p>
            <a:r>
              <a:rPr lang="es-CO" sz="1200" dirty="0"/>
              <a:t>XLT protege la potencia de la abrasión  mantiene su robustez en el tiempo. Las pruebas de laboratorio confirman el nivel constante de protección incluso después de repetidos ciclos de lavavajillas.</a:t>
            </a:r>
          </a:p>
        </p:txBody>
      </p:sp>
      <p:pic>
        <p:nvPicPr>
          <p:cNvPr id="21" name="Imagen 1">
            <a:extLst>
              <a:ext uri="{FF2B5EF4-FFF2-40B4-BE49-F238E27FC236}">
                <a16:creationId xmlns:a16="http://schemas.microsoft.com/office/drawing/2014/main" id="{D58447DD-F7D4-47AB-869C-2E0F7109E2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2680"/>
          <a:stretch/>
        </p:blipFill>
        <p:spPr>
          <a:xfrm>
            <a:off x="910354" y="1794209"/>
            <a:ext cx="1239710" cy="1074544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2389909" y="1520488"/>
            <a:ext cx="5840630" cy="16279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2">
            <a:extLst>
              <a:ext uri="{FF2B5EF4-FFF2-40B4-BE49-F238E27FC236}">
                <a16:creationId xmlns:a16="http://schemas.microsoft.com/office/drawing/2014/main" id="{4D984E3B-3B4D-4B87-8525-0AAF2F404863}"/>
              </a:ext>
            </a:extLst>
          </p:cNvPr>
          <p:cNvSpPr txBox="1"/>
          <p:nvPr/>
        </p:nvSpPr>
        <p:spPr>
          <a:xfrm>
            <a:off x="2485810" y="1546651"/>
            <a:ext cx="5598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La tecnología de endurecimiento (enfriamiento rápido de la superficie), actuando sobre la estructura molecular del vidrio, hace que los productos Bormioli Rocco sean particularmente:</a:t>
            </a:r>
          </a:p>
          <a:p>
            <a:endParaRPr lang="es-CO" sz="1200" dirty="0"/>
          </a:p>
          <a:p>
            <a:r>
              <a:rPr lang="es-CO" sz="1200" dirty="0"/>
              <a:t>• resistente a golpes mecánicos (impacto), hasta 2,5 veces más que el vidrio no templado.</a:t>
            </a:r>
          </a:p>
          <a:p>
            <a:r>
              <a:rPr lang="es-CO" sz="1200" dirty="0"/>
              <a:t>• resistente al choque térmico(resistente a los choques térmicos  ΔT de 100°C/212°F a 160°C/320°F dependiendo del artículo).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49" y="3289999"/>
            <a:ext cx="896040" cy="108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67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52BB5CE8-297D-4E48-B492-FD9A6A30ED31}"/>
              </a:ext>
            </a:extLst>
          </p:cNvPr>
          <p:cNvSpPr/>
          <p:nvPr/>
        </p:nvSpPr>
        <p:spPr>
          <a:xfrm>
            <a:off x="0" y="0"/>
            <a:ext cx="8999537" cy="6858000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953C1-12CA-4F3F-A129-FF0E552E4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7" y="438822"/>
            <a:ext cx="1458819" cy="779290"/>
          </a:xfrm>
          <a:prstGeom prst="rect">
            <a:avLst/>
          </a:prstGeom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9699499-AF58-4D3C-8800-E2FA3CF09D03}"/>
              </a:ext>
            </a:extLst>
          </p:cNvPr>
          <p:cNvSpPr/>
          <p:nvPr/>
        </p:nvSpPr>
        <p:spPr>
          <a:xfrm>
            <a:off x="418402" y="316029"/>
            <a:ext cx="74200" cy="510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2 Rectángulo">
            <a:extLst>
              <a:ext uri="{FF2B5EF4-FFF2-40B4-BE49-F238E27FC236}">
                <a16:creationId xmlns:a16="http://schemas.microsoft.com/office/drawing/2014/main" id="{64219EA8-1B4B-4401-A91F-9DA1D7C1F5A6}"/>
              </a:ext>
            </a:extLst>
          </p:cNvPr>
          <p:cNvSpPr/>
          <p:nvPr/>
        </p:nvSpPr>
        <p:spPr>
          <a:xfrm rot="5400000">
            <a:off x="5589878" y="3507518"/>
            <a:ext cx="45719" cy="587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E703D15-C18D-4373-9BF1-7872A4735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2" y="438821"/>
            <a:ext cx="663003" cy="671431"/>
          </a:xfrm>
          <a:prstGeom prst="rect">
            <a:avLst/>
          </a:prstGeom>
        </p:spPr>
      </p:pic>
      <p:sp>
        <p:nvSpPr>
          <p:cNvPr id="24" name="2 Rectángulo">
            <a:extLst>
              <a:ext uri="{FF2B5EF4-FFF2-40B4-BE49-F238E27FC236}">
                <a16:creationId xmlns:a16="http://schemas.microsoft.com/office/drawing/2014/main" id="{2BC8766F-5C9B-4876-A6E7-E4D857D01063}"/>
              </a:ext>
            </a:extLst>
          </p:cNvPr>
          <p:cNvSpPr/>
          <p:nvPr/>
        </p:nvSpPr>
        <p:spPr>
          <a:xfrm rot="5400000">
            <a:off x="7684044" y="1248120"/>
            <a:ext cx="1856097" cy="74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 Rectángulo">
            <a:extLst>
              <a:ext uri="{FF2B5EF4-FFF2-40B4-BE49-F238E27FC236}">
                <a16:creationId xmlns:a16="http://schemas.microsoft.com/office/drawing/2014/main" id="{FC1201E1-8F78-43BF-98A7-0960C17E19FD}"/>
              </a:ext>
            </a:extLst>
          </p:cNvPr>
          <p:cNvSpPr/>
          <p:nvPr/>
        </p:nvSpPr>
        <p:spPr>
          <a:xfrm rot="5400000" flipV="1">
            <a:off x="5690115" y="-2569036"/>
            <a:ext cx="45719" cy="5872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DB5ADE2-70C7-4D94-BF6C-6C47F25DD6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1" y="398833"/>
            <a:ext cx="700825" cy="7097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30805E6-D5DD-4F4B-8CB3-3036E88F9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228" y="1974200"/>
            <a:ext cx="1042335" cy="1091808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2395537" y="1790654"/>
            <a:ext cx="5835002" cy="16279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984E3B-3B4D-4B87-8525-0AAF2F404863}"/>
              </a:ext>
            </a:extLst>
          </p:cNvPr>
          <p:cNvSpPr txBox="1"/>
          <p:nvPr/>
        </p:nvSpPr>
        <p:spPr>
          <a:xfrm>
            <a:off x="2495704" y="1898534"/>
            <a:ext cx="4262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Proceso térmico para fortalecer el borde del vaso, hasta 2 veces más resistente a los golpes mecánicos que los productos que no son en vidrio templadas MAYOR VIDA ÚTIL.</a:t>
            </a:r>
          </a:p>
          <a:p>
            <a:endParaRPr lang="es-CO" sz="1200" dirty="0"/>
          </a:p>
          <a:p>
            <a:r>
              <a:rPr lang="es-CO" sz="1200" dirty="0"/>
              <a:t>• Robusto y duradero</a:t>
            </a:r>
          </a:p>
          <a:p>
            <a:r>
              <a:rPr lang="es-CO" sz="1200" dirty="0"/>
              <a:t>• Menos roturas durante el uso intensivo</a:t>
            </a:r>
          </a:p>
          <a:p>
            <a:r>
              <a:rPr lang="es-CO" sz="1200" dirty="0"/>
              <a:t>• Reducción de la necesidad de reemplazo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956F98-9B1D-4994-9308-86CA041289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14" t="16309"/>
          <a:stretch/>
        </p:blipFill>
        <p:spPr>
          <a:xfrm>
            <a:off x="6888413" y="1942165"/>
            <a:ext cx="1244689" cy="1341364"/>
          </a:xfrm>
          <a:prstGeom prst="rect">
            <a:avLst/>
          </a:prstGeom>
        </p:spPr>
      </p:pic>
      <p:pic>
        <p:nvPicPr>
          <p:cNvPr id="18" name="Imagen 1">
            <a:extLst>
              <a:ext uri="{FF2B5EF4-FFF2-40B4-BE49-F238E27FC236}">
                <a16:creationId xmlns:a16="http://schemas.microsoft.com/office/drawing/2014/main" id="{7F53A3CE-83D3-46D6-9AD2-7B73AF87D2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979"/>
          <a:stretch/>
        </p:blipFill>
        <p:spPr>
          <a:xfrm>
            <a:off x="909228" y="3886228"/>
            <a:ext cx="1028804" cy="1091015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2395537" y="3726876"/>
            <a:ext cx="5835002" cy="16279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2">
            <a:extLst>
              <a:ext uri="{FF2B5EF4-FFF2-40B4-BE49-F238E27FC236}">
                <a16:creationId xmlns:a16="http://schemas.microsoft.com/office/drawing/2014/main" id="{4D984E3B-3B4D-4B87-8525-0AAF2F404863}"/>
              </a:ext>
            </a:extLst>
          </p:cNvPr>
          <p:cNvSpPr txBox="1"/>
          <p:nvPr/>
        </p:nvSpPr>
        <p:spPr>
          <a:xfrm>
            <a:off x="2495704" y="3872830"/>
            <a:ext cx="4583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Es el resultado de todas las empresas de Bormioli Luigi, tecnología para colorear el vidrio durante la fase de producción. </a:t>
            </a:r>
          </a:p>
          <a:p>
            <a:endParaRPr lang="es-CO" sz="1200" dirty="0"/>
          </a:p>
          <a:p>
            <a:r>
              <a:rPr lang="es-CO" sz="1200" dirty="0"/>
              <a:t>Este proceso permite que el color permanezca sin cambios durante toda la vida del vaso. </a:t>
            </a:r>
          </a:p>
          <a:p>
            <a:endParaRPr lang="es-CO" sz="1200" dirty="0"/>
          </a:p>
          <a:p>
            <a:r>
              <a:rPr lang="es-CO" sz="1200" dirty="0"/>
              <a:t>Todos los productos “Color Infinito” son aptos para lavavajillas.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13" y="3886230"/>
            <a:ext cx="1174932" cy="137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4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52BB5CE8-297D-4E48-B492-FD9A6A30ED31}"/>
              </a:ext>
            </a:extLst>
          </p:cNvPr>
          <p:cNvSpPr/>
          <p:nvPr/>
        </p:nvSpPr>
        <p:spPr>
          <a:xfrm>
            <a:off x="0" y="0"/>
            <a:ext cx="8999537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953C1-12CA-4F3F-A129-FF0E552E4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8" b="15308"/>
          <a:stretch/>
        </p:blipFill>
        <p:spPr>
          <a:xfrm>
            <a:off x="6561581" y="402180"/>
            <a:ext cx="1902096" cy="664363"/>
          </a:xfrm>
          <a:prstGeom prst="rect">
            <a:avLst/>
          </a:prstGeom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9699499-AF58-4D3C-8800-E2FA3CF09D03}"/>
              </a:ext>
            </a:extLst>
          </p:cNvPr>
          <p:cNvSpPr/>
          <p:nvPr/>
        </p:nvSpPr>
        <p:spPr>
          <a:xfrm>
            <a:off x="446882" y="407469"/>
            <a:ext cx="45719" cy="510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2 Rectángulo">
            <a:extLst>
              <a:ext uri="{FF2B5EF4-FFF2-40B4-BE49-F238E27FC236}">
                <a16:creationId xmlns:a16="http://schemas.microsoft.com/office/drawing/2014/main" id="{64219EA8-1B4B-4401-A91F-9DA1D7C1F5A6}"/>
              </a:ext>
            </a:extLst>
          </p:cNvPr>
          <p:cNvSpPr/>
          <p:nvPr/>
        </p:nvSpPr>
        <p:spPr>
          <a:xfrm rot="5400000">
            <a:off x="5589878" y="3507518"/>
            <a:ext cx="45719" cy="587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 Rectángulo">
            <a:extLst>
              <a:ext uri="{FF2B5EF4-FFF2-40B4-BE49-F238E27FC236}">
                <a16:creationId xmlns:a16="http://schemas.microsoft.com/office/drawing/2014/main" id="{2BC8766F-5C9B-4876-A6E7-E4D857D01063}"/>
              </a:ext>
            </a:extLst>
          </p:cNvPr>
          <p:cNvSpPr/>
          <p:nvPr/>
        </p:nvSpPr>
        <p:spPr>
          <a:xfrm rot="5400000">
            <a:off x="8000737" y="931426"/>
            <a:ext cx="1222711" cy="74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 Rectángulo">
            <a:extLst>
              <a:ext uri="{FF2B5EF4-FFF2-40B4-BE49-F238E27FC236}">
                <a16:creationId xmlns:a16="http://schemas.microsoft.com/office/drawing/2014/main" id="{FC1201E1-8F78-43BF-98A7-0960C17E19FD}"/>
              </a:ext>
            </a:extLst>
          </p:cNvPr>
          <p:cNvSpPr/>
          <p:nvPr/>
        </p:nvSpPr>
        <p:spPr>
          <a:xfrm rot="5400000" flipV="1">
            <a:off x="5690115" y="-2569036"/>
            <a:ext cx="45719" cy="5872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2 Rectángulo">
            <a:extLst>
              <a:ext uri="{FF2B5EF4-FFF2-40B4-BE49-F238E27FC236}">
                <a16:creationId xmlns:a16="http://schemas.microsoft.com/office/drawing/2014/main" id="{90F1B043-78B5-4986-93B7-329719803E62}"/>
              </a:ext>
            </a:extLst>
          </p:cNvPr>
          <p:cNvSpPr/>
          <p:nvPr/>
        </p:nvSpPr>
        <p:spPr>
          <a:xfrm rot="5400000">
            <a:off x="4632608" y="-1481071"/>
            <a:ext cx="45721" cy="3812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2 Rectángulo">
            <a:extLst>
              <a:ext uri="{FF2B5EF4-FFF2-40B4-BE49-F238E27FC236}">
                <a16:creationId xmlns:a16="http://schemas.microsoft.com/office/drawing/2014/main" id="{847EF5C5-A871-437F-9DC8-C5979CFA9B19}"/>
              </a:ext>
            </a:extLst>
          </p:cNvPr>
          <p:cNvSpPr/>
          <p:nvPr/>
        </p:nvSpPr>
        <p:spPr>
          <a:xfrm rot="10800000">
            <a:off x="8417958" y="1024786"/>
            <a:ext cx="45719" cy="1979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-88" r="366" b="88"/>
          <a:stretch/>
        </p:blipFill>
        <p:spPr>
          <a:xfrm>
            <a:off x="4780323" y="2066615"/>
            <a:ext cx="3386932" cy="3685994"/>
          </a:xfrm>
          <a:prstGeom prst="rect">
            <a:avLst/>
          </a:prstGeom>
          <a:effectLst>
            <a:reflection blurRad="50800" stA="18000" endPos="23000" dist="1016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r="7281"/>
          <a:stretch/>
        </p:blipFill>
        <p:spPr bwMode="auto">
          <a:xfrm>
            <a:off x="1107591" y="1338695"/>
            <a:ext cx="3283527" cy="3848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38100" stA="16000" endPos="21000" dist="1524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107591" y="956343"/>
            <a:ext cx="233037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AMERICA ´20s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826489" y="1692028"/>
            <a:ext cx="233037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CO" b="1" dirty="0">
                <a:solidFill>
                  <a:schemeClr val="bg1"/>
                </a:solidFill>
              </a:rPr>
              <a:t>BODEGA</a:t>
            </a:r>
          </a:p>
        </p:txBody>
      </p:sp>
    </p:spTree>
    <p:extLst>
      <p:ext uri="{BB962C8B-B14F-4D97-AF65-F5344CB8AC3E}">
        <p14:creationId xmlns:p14="http://schemas.microsoft.com/office/powerpoint/2010/main" val="155004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52BB5CE8-297D-4E48-B492-FD9A6A30ED31}"/>
              </a:ext>
            </a:extLst>
          </p:cNvPr>
          <p:cNvSpPr/>
          <p:nvPr/>
        </p:nvSpPr>
        <p:spPr>
          <a:xfrm>
            <a:off x="0" y="0"/>
            <a:ext cx="8999537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953C1-12CA-4F3F-A129-FF0E552E4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8" b="15308"/>
          <a:stretch/>
        </p:blipFill>
        <p:spPr>
          <a:xfrm>
            <a:off x="6561581" y="402180"/>
            <a:ext cx="1902096" cy="664363"/>
          </a:xfrm>
          <a:prstGeom prst="rect">
            <a:avLst/>
          </a:prstGeom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9699499-AF58-4D3C-8800-E2FA3CF09D03}"/>
              </a:ext>
            </a:extLst>
          </p:cNvPr>
          <p:cNvSpPr/>
          <p:nvPr/>
        </p:nvSpPr>
        <p:spPr>
          <a:xfrm>
            <a:off x="446882" y="469815"/>
            <a:ext cx="45719" cy="510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2 Rectángulo">
            <a:extLst>
              <a:ext uri="{FF2B5EF4-FFF2-40B4-BE49-F238E27FC236}">
                <a16:creationId xmlns:a16="http://schemas.microsoft.com/office/drawing/2014/main" id="{64219EA8-1B4B-4401-A91F-9DA1D7C1F5A6}"/>
              </a:ext>
            </a:extLst>
          </p:cNvPr>
          <p:cNvSpPr/>
          <p:nvPr/>
        </p:nvSpPr>
        <p:spPr>
          <a:xfrm rot="5400000">
            <a:off x="5589878" y="3507518"/>
            <a:ext cx="45719" cy="587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 Rectángulo">
            <a:extLst>
              <a:ext uri="{FF2B5EF4-FFF2-40B4-BE49-F238E27FC236}">
                <a16:creationId xmlns:a16="http://schemas.microsoft.com/office/drawing/2014/main" id="{2BC8766F-5C9B-4876-A6E7-E4D857D01063}"/>
              </a:ext>
            </a:extLst>
          </p:cNvPr>
          <p:cNvSpPr/>
          <p:nvPr/>
        </p:nvSpPr>
        <p:spPr>
          <a:xfrm rot="5400000">
            <a:off x="8000737" y="931426"/>
            <a:ext cx="1222711" cy="74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 Rectángulo">
            <a:extLst>
              <a:ext uri="{FF2B5EF4-FFF2-40B4-BE49-F238E27FC236}">
                <a16:creationId xmlns:a16="http://schemas.microsoft.com/office/drawing/2014/main" id="{FC1201E1-8F78-43BF-98A7-0960C17E19FD}"/>
              </a:ext>
            </a:extLst>
          </p:cNvPr>
          <p:cNvSpPr/>
          <p:nvPr/>
        </p:nvSpPr>
        <p:spPr>
          <a:xfrm rot="5400000" flipV="1">
            <a:off x="5690115" y="-2569036"/>
            <a:ext cx="45719" cy="5872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2 Rectángulo">
            <a:extLst>
              <a:ext uri="{FF2B5EF4-FFF2-40B4-BE49-F238E27FC236}">
                <a16:creationId xmlns:a16="http://schemas.microsoft.com/office/drawing/2014/main" id="{90F1B043-78B5-4986-93B7-329719803E62}"/>
              </a:ext>
            </a:extLst>
          </p:cNvPr>
          <p:cNvSpPr/>
          <p:nvPr/>
        </p:nvSpPr>
        <p:spPr>
          <a:xfrm rot="5400000">
            <a:off x="4632608" y="-1481071"/>
            <a:ext cx="45721" cy="3812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2 Rectángulo">
            <a:extLst>
              <a:ext uri="{FF2B5EF4-FFF2-40B4-BE49-F238E27FC236}">
                <a16:creationId xmlns:a16="http://schemas.microsoft.com/office/drawing/2014/main" id="{847EF5C5-A871-437F-9DC8-C5979CFA9B19}"/>
              </a:ext>
            </a:extLst>
          </p:cNvPr>
          <p:cNvSpPr/>
          <p:nvPr/>
        </p:nvSpPr>
        <p:spPr>
          <a:xfrm rot="10800000">
            <a:off x="8417958" y="1024786"/>
            <a:ext cx="45719" cy="1979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CuadroTexto"/>
          <p:cNvSpPr txBox="1"/>
          <p:nvPr/>
        </p:nvSpPr>
        <p:spPr>
          <a:xfrm>
            <a:off x="1107591" y="956343"/>
            <a:ext cx="233037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ROCK BAR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826489" y="1692028"/>
            <a:ext cx="233037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CO" b="1" dirty="0">
                <a:solidFill>
                  <a:schemeClr val="bg1"/>
                </a:solidFill>
              </a:rPr>
              <a:t>SORGENTE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3991"/>
          <a:stretch/>
        </p:blipFill>
        <p:spPr bwMode="auto">
          <a:xfrm>
            <a:off x="4780323" y="2061360"/>
            <a:ext cx="3386932" cy="37496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stA="31000" endPos="15000" dist="1397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0" r="27265"/>
          <a:stretch/>
        </p:blipFill>
        <p:spPr>
          <a:xfrm>
            <a:off x="1097855" y="1325675"/>
            <a:ext cx="3293263" cy="3896798"/>
          </a:xfrm>
          <a:prstGeom prst="rect">
            <a:avLst/>
          </a:prstGeom>
          <a:effectLst>
            <a:reflection blurRad="6350" stA="27000" endPos="20000" dist="1143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169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52BB5CE8-297D-4E48-B492-FD9A6A30ED31}"/>
              </a:ext>
            </a:extLst>
          </p:cNvPr>
          <p:cNvSpPr/>
          <p:nvPr/>
        </p:nvSpPr>
        <p:spPr>
          <a:xfrm>
            <a:off x="0" y="0"/>
            <a:ext cx="8999537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953C1-12CA-4F3F-A129-FF0E552E4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8" b="15308"/>
          <a:stretch/>
        </p:blipFill>
        <p:spPr>
          <a:xfrm>
            <a:off x="6561581" y="402180"/>
            <a:ext cx="1902096" cy="664363"/>
          </a:xfrm>
          <a:prstGeom prst="rect">
            <a:avLst/>
          </a:prstGeom>
        </p:spPr>
      </p:pic>
      <p:sp>
        <p:nvSpPr>
          <p:cNvPr id="11" name="2 Rectángulo">
            <a:extLst>
              <a:ext uri="{FF2B5EF4-FFF2-40B4-BE49-F238E27FC236}">
                <a16:creationId xmlns:a16="http://schemas.microsoft.com/office/drawing/2014/main" id="{D9699499-AF58-4D3C-8800-E2FA3CF09D03}"/>
              </a:ext>
            </a:extLst>
          </p:cNvPr>
          <p:cNvSpPr/>
          <p:nvPr/>
        </p:nvSpPr>
        <p:spPr>
          <a:xfrm>
            <a:off x="446882" y="469815"/>
            <a:ext cx="45719" cy="510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2 Rectángulo">
            <a:extLst>
              <a:ext uri="{FF2B5EF4-FFF2-40B4-BE49-F238E27FC236}">
                <a16:creationId xmlns:a16="http://schemas.microsoft.com/office/drawing/2014/main" id="{64219EA8-1B4B-4401-A91F-9DA1D7C1F5A6}"/>
              </a:ext>
            </a:extLst>
          </p:cNvPr>
          <p:cNvSpPr/>
          <p:nvPr/>
        </p:nvSpPr>
        <p:spPr>
          <a:xfrm rot="5400000">
            <a:off x="5589878" y="3507518"/>
            <a:ext cx="45719" cy="587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 Rectángulo">
            <a:extLst>
              <a:ext uri="{FF2B5EF4-FFF2-40B4-BE49-F238E27FC236}">
                <a16:creationId xmlns:a16="http://schemas.microsoft.com/office/drawing/2014/main" id="{2BC8766F-5C9B-4876-A6E7-E4D857D01063}"/>
              </a:ext>
            </a:extLst>
          </p:cNvPr>
          <p:cNvSpPr/>
          <p:nvPr/>
        </p:nvSpPr>
        <p:spPr>
          <a:xfrm rot="5400000">
            <a:off x="8000737" y="931426"/>
            <a:ext cx="1222711" cy="74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 Rectángulo">
            <a:extLst>
              <a:ext uri="{FF2B5EF4-FFF2-40B4-BE49-F238E27FC236}">
                <a16:creationId xmlns:a16="http://schemas.microsoft.com/office/drawing/2014/main" id="{FC1201E1-8F78-43BF-98A7-0960C17E19FD}"/>
              </a:ext>
            </a:extLst>
          </p:cNvPr>
          <p:cNvSpPr/>
          <p:nvPr/>
        </p:nvSpPr>
        <p:spPr>
          <a:xfrm rot="5400000" flipV="1">
            <a:off x="5690115" y="-2569036"/>
            <a:ext cx="45719" cy="5872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2 Rectángulo">
            <a:extLst>
              <a:ext uri="{FF2B5EF4-FFF2-40B4-BE49-F238E27FC236}">
                <a16:creationId xmlns:a16="http://schemas.microsoft.com/office/drawing/2014/main" id="{90F1B043-78B5-4986-93B7-329719803E62}"/>
              </a:ext>
            </a:extLst>
          </p:cNvPr>
          <p:cNvSpPr/>
          <p:nvPr/>
        </p:nvSpPr>
        <p:spPr>
          <a:xfrm rot="5400000">
            <a:off x="4632608" y="-1481071"/>
            <a:ext cx="45721" cy="3812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2 Rectángulo">
            <a:extLst>
              <a:ext uri="{FF2B5EF4-FFF2-40B4-BE49-F238E27FC236}">
                <a16:creationId xmlns:a16="http://schemas.microsoft.com/office/drawing/2014/main" id="{847EF5C5-A871-437F-9DC8-C5979CFA9B19}"/>
              </a:ext>
            </a:extLst>
          </p:cNvPr>
          <p:cNvSpPr/>
          <p:nvPr/>
        </p:nvSpPr>
        <p:spPr>
          <a:xfrm rot="10800000">
            <a:off x="8417958" y="1024786"/>
            <a:ext cx="45719" cy="1979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CuadroTexto"/>
          <p:cNvSpPr txBox="1"/>
          <p:nvPr/>
        </p:nvSpPr>
        <p:spPr>
          <a:xfrm>
            <a:off x="1107591" y="956343"/>
            <a:ext cx="233037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COLOSSEO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826489" y="1692028"/>
            <a:ext cx="233037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CO" b="1" dirty="0">
                <a:solidFill>
                  <a:schemeClr val="bg1"/>
                </a:solidFill>
              </a:rPr>
              <a:t>EXCLUSIVA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82" y="2082142"/>
            <a:ext cx="3376541" cy="37753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stA="21000" endPos="26000" dist="1397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1" b="9828"/>
          <a:stretch/>
        </p:blipFill>
        <p:spPr>
          <a:xfrm>
            <a:off x="1107592" y="1349125"/>
            <a:ext cx="3289265" cy="3856720"/>
          </a:xfrm>
          <a:prstGeom prst="rect">
            <a:avLst/>
          </a:prstGeom>
          <a:effectLst>
            <a:reflection blurRad="38100" stA="18000" endPos="4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9791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</TotalTime>
  <Words>644</Words>
  <Application>Microsoft Office PowerPoint</Application>
  <PresentationFormat>Personalizado</PresentationFormat>
  <Paragraphs>53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Carolina Corrales</dc:creator>
  <cp:lastModifiedBy>Diana Carolina Corrales - Eurolink</cp:lastModifiedBy>
  <cp:revision>47</cp:revision>
  <dcterms:created xsi:type="dcterms:W3CDTF">2024-04-08T20:31:47Z</dcterms:created>
  <dcterms:modified xsi:type="dcterms:W3CDTF">2025-05-29T15:57:24Z</dcterms:modified>
</cp:coreProperties>
</file>