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6" r:id="rId4"/>
    <p:sldId id="265" r:id="rId5"/>
    <p:sldId id="262" r:id="rId6"/>
    <p:sldId id="266" r:id="rId7"/>
    <p:sldId id="264" r:id="rId8"/>
    <p:sldId id="263"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108897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394243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108761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131607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197186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41541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173880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347650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272768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75107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E15DAE4-8FE8-4B21-8454-595890416252}" type="datetimeFigureOut">
              <a:rPr lang="es-CO" smtClean="0"/>
              <a:t>29/05/2025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9040837-07B0-4CA9-BDD9-DA3464D06FAE}" type="slidenum">
              <a:rPr lang="es-CO" smtClean="0"/>
              <a:t>‹Nº›</a:t>
            </a:fld>
            <a:endParaRPr lang="es-CO"/>
          </a:p>
        </p:txBody>
      </p:sp>
    </p:spTree>
    <p:extLst>
      <p:ext uri="{BB962C8B-B14F-4D97-AF65-F5344CB8AC3E}">
        <p14:creationId xmlns:p14="http://schemas.microsoft.com/office/powerpoint/2010/main" val="15343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5DAE4-8FE8-4B21-8454-595890416252}" type="datetimeFigureOut">
              <a:rPr lang="es-CO" smtClean="0"/>
              <a:t>29/05/2025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40837-07B0-4CA9-BDD9-DA3464D06FAE}" type="slidenum">
              <a:rPr lang="es-CO" smtClean="0"/>
              <a:t>‹Nº›</a:t>
            </a:fld>
            <a:endParaRPr lang="es-CO"/>
          </a:p>
        </p:txBody>
      </p:sp>
    </p:spTree>
    <p:extLst>
      <p:ext uri="{BB962C8B-B14F-4D97-AF65-F5344CB8AC3E}">
        <p14:creationId xmlns:p14="http://schemas.microsoft.com/office/powerpoint/2010/main" val="338608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39552" y="1668800"/>
            <a:ext cx="4032448" cy="4247317"/>
          </a:xfrm>
          <a:prstGeom prst="rect">
            <a:avLst/>
          </a:prstGeom>
          <a:noFill/>
        </p:spPr>
        <p:txBody>
          <a:bodyPr wrap="square" rtlCol="0">
            <a:spAutoFit/>
          </a:bodyPr>
          <a:lstStyle/>
          <a:p>
            <a:pPr algn="ctr"/>
            <a:r>
              <a:rPr lang="es-CO" b="1" dirty="0"/>
              <a:t>COSTA VERDE </a:t>
            </a:r>
          </a:p>
          <a:p>
            <a:pPr algn="ctr"/>
            <a:endParaRPr lang="es-CO" sz="1400" dirty="0"/>
          </a:p>
          <a:p>
            <a:pPr algn="ctr"/>
            <a:r>
              <a:rPr lang="es-CO" sz="1400" dirty="0"/>
              <a:t>Firma especializada en el sector HORECA, fundada en 1992 siendo una de las empresas más modernas del sector en el espacio de la Unión Europea.</a:t>
            </a:r>
          </a:p>
          <a:p>
            <a:pPr algn="just"/>
            <a:endParaRPr lang="es-CO" sz="1400" dirty="0"/>
          </a:p>
          <a:p>
            <a:pPr algn="ctr"/>
            <a:r>
              <a:rPr lang="es-CO" sz="1400" dirty="0"/>
              <a:t>Las piezas se obtienen utilizando varios procesos de fabricación, entre ellos, el llenado, el prensado isostático, el llenado en alta presión y el contra-moldeado,  una primera cocción a 1000ºC, en un ciclo hasta 18 horas, para luego cocer a una temperatura de hasta 1400 ° C.</a:t>
            </a:r>
          </a:p>
          <a:p>
            <a:pPr algn="just"/>
            <a:endParaRPr lang="es-CO" sz="1400" dirty="0"/>
          </a:p>
          <a:p>
            <a:pPr algn="ctr"/>
            <a:r>
              <a:rPr lang="es-CO" sz="1400" dirty="0"/>
              <a:t>Es de  destacar la alta resistencia que posee a los ataques químicos, que le provocan los detergentes, los alimentos y los ataques mecánicos, en particular a la utilización de cubiertos, haciéndola perfecta para el uso en el sector institucional.</a:t>
            </a:r>
          </a:p>
          <a:p>
            <a:pPr algn="just"/>
            <a:endParaRPr lang="es-CO" sz="1400" dirty="0"/>
          </a:p>
        </p:txBody>
      </p:sp>
      <p:pic>
        <p:nvPicPr>
          <p:cNvPr id="4"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45045"/>
          <a:stretch/>
        </p:blipFill>
        <p:spPr bwMode="auto">
          <a:xfrm>
            <a:off x="4718248" y="1528008"/>
            <a:ext cx="3810000" cy="4343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1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290048" y="1700808"/>
            <a:ext cx="3254468" cy="4062651"/>
          </a:xfrm>
          <a:prstGeom prst="rect">
            <a:avLst/>
          </a:prstGeom>
          <a:noFill/>
        </p:spPr>
        <p:txBody>
          <a:bodyPr wrap="square" rtlCol="0">
            <a:spAutoFit/>
          </a:bodyPr>
          <a:lstStyle/>
          <a:p>
            <a:pPr algn="ctr"/>
            <a:endParaRPr lang="es-CO" sz="1600" b="1" dirty="0"/>
          </a:p>
          <a:p>
            <a:endParaRPr lang="es-CO" sz="1600" b="1" dirty="0"/>
          </a:p>
          <a:p>
            <a:pPr algn="ctr"/>
            <a:r>
              <a:rPr lang="es-CO" sz="1400" dirty="0"/>
              <a:t>El diseño  de la firma </a:t>
            </a:r>
            <a:r>
              <a:rPr lang="es-CO" sz="1400" b="1" dirty="0"/>
              <a:t>Costa Verde </a:t>
            </a:r>
            <a:r>
              <a:rPr lang="es-CO" sz="1400" dirty="0"/>
              <a:t>desempeña un papel fundamental en la actividad gestionada por su </a:t>
            </a:r>
          </a:p>
          <a:p>
            <a:pPr algn="ctr"/>
            <a:r>
              <a:rPr lang="es-CO" sz="1400" dirty="0"/>
              <a:t>departamento creativo, fue complementado desde 2003 por el taller de diseño londinense Studio Levien, quien fue el responsable del desarrollo de muchos de los best sellers de la empresa.</a:t>
            </a:r>
          </a:p>
          <a:p>
            <a:pPr algn="ctr"/>
            <a:endParaRPr lang="es-CO" sz="1400" dirty="0"/>
          </a:p>
          <a:p>
            <a:pPr algn="ctr"/>
            <a:r>
              <a:rPr lang="es-CO" sz="1400" dirty="0"/>
              <a:t>El taller Levien es líder en el desarrollo de artículos  de diseño,  teniendo en cuenta las tendencias gastronómicas de todo el mundo, lo que ayuda a Costa Verde a mantener una alta  posición  en un mercado siempre cambiante.</a:t>
            </a:r>
          </a:p>
          <a:p>
            <a:endParaRPr lang="es-CO" sz="1600" dirty="0"/>
          </a:p>
        </p:txBody>
      </p:sp>
      <p:pic>
        <p:nvPicPr>
          <p:cNvPr id="12" name="Imagen 11">
            <a:extLst>
              <a:ext uri="{FF2B5EF4-FFF2-40B4-BE49-F238E27FC236}">
                <a16:creationId xmlns:a16="http://schemas.microsoft.com/office/drawing/2014/main" id="{C667F577-D2BB-2765-263B-E8C25CAB0235}"/>
              </a:ext>
            </a:extLst>
          </p:cNvPr>
          <p:cNvPicPr>
            <a:picLocks noChangeAspect="1"/>
          </p:cNvPicPr>
          <p:nvPr/>
        </p:nvPicPr>
        <p:blipFill>
          <a:blip r:embed="rId3">
            <a:extLst>
              <a:ext uri="{28A0092B-C50C-407E-A947-70E740481C1C}">
                <a14:useLocalDpi xmlns:a14="http://schemas.microsoft.com/office/drawing/2010/main" val="0"/>
              </a:ext>
            </a:extLst>
          </a:blip>
          <a:srcRect t="8532" b="3716"/>
          <a:stretch/>
        </p:blipFill>
        <p:spPr>
          <a:xfrm>
            <a:off x="474542" y="1700808"/>
            <a:ext cx="4729189" cy="4149949"/>
          </a:xfrm>
          <a:prstGeom prst="rect">
            <a:avLst/>
          </a:prstGeom>
          <a:ln>
            <a:noFill/>
          </a:ln>
          <a:effectLst>
            <a:softEdge rad="112500"/>
          </a:effectLst>
        </p:spPr>
      </p:pic>
      <p:sp>
        <p:nvSpPr>
          <p:cNvPr id="13" name="CuadroTexto 12">
            <a:extLst>
              <a:ext uri="{FF2B5EF4-FFF2-40B4-BE49-F238E27FC236}">
                <a16:creationId xmlns:a16="http://schemas.microsoft.com/office/drawing/2014/main" id="{E9540E3D-781D-3C97-6F83-9C54E9A1CEC0}"/>
              </a:ext>
            </a:extLst>
          </p:cNvPr>
          <p:cNvSpPr txBox="1"/>
          <p:nvPr/>
        </p:nvSpPr>
        <p:spPr>
          <a:xfrm>
            <a:off x="755576" y="2130425"/>
            <a:ext cx="1656184" cy="707886"/>
          </a:xfrm>
          <a:prstGeom prst="rect">
            <a:avLst/>
          </a:prstGeom>
          <a:noFill/>
        </p:spPr>
        <p:txBody>
          <a:bodyPr wrap="square" rtlCol="0">
            <a:spAutoFit/>
          </a:bodyPr>
          <a:lstStyle/>
          <a:p>
            <a:r>
              <a:rPr lang="es-CO" sz="2000" b="1" dirty="0">
                <a:solidFill>
                  <a:schemeClr val="bg1"/>
                </a:solidFill>
              </a:rPr>
              <a:t>SATURNO ECOS</a:t>
            </a:r>
          </a:p>
        </p:txBody>
      </p:sp>
    </p:spTree>
    <p:extLst>
      <p:ext uri="{BB962C8B-B14F-4D97-AF65-F5344CB8AC3E}">
        <p14:creationId xmlns:p14="http://schemas.microsoft.com/office/powerpoint/2010/main" val="275417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rotWithShape="1">
          <a:blip r:embed="rId3">
            <a:extLst>
              <a:ext uri="{28A0092B-C50C-407E-A947-70E740481C1C}">
                <a14:useLocalDpi xmlns:a14="http://schemas.microsoft.com/office/drawing/2010/main" val="0"/>
              </a:ext>
            </a:extLst>
          </a:blip>
          <a:srcRect t="10185" b="12805"/>
          <a:stretch/>
        </p:blipFill>
        <p:spPr>
          <a:xfrm>
            <a:off x="643698" y="1883259"/>
            <a:ext cx="7759783" cy="3974162"/>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3851920" y="3501008"/>
            <a:ext cx="184731" cy="369332"/>
          </a:xfrm>
          <a:prstGeom prst="rect">
            <a:avLst/>
          </a:prstGeom>
          <a:noFill/>
        </p:spPr>
        <p:txBody>
          <a:bodyPr wrap="none" rtlCol="0">
            <a:spAutoFit/>
          </a:bodyPr>
          <a:lstStyle/>
          <a:p>
            <a:endParaRPr lang="es-CO" dirty="0"/>
          </a:p>
        </p:txBody>
      </p:sp>
      <p:sp>
        <p:nvSpPr>
          <p:cNvPr id="6" name="5 CuadroTexto"/>
          <p:cNvSpPr txBox="1"/>
          <p:nvPr/>
        </p:nvSpPr>
        <p:spPr>
          <a:xfrm>
            <a:off x="755576" y="1916832"/>
            <a:ext cx="2088232" cy="646331"/>
          </a:xfrm>
          <a:prstGeom prst="rect">
            <a:avLst/>
          </a:prstGeom>
          <a:noFill/>
        </p:spPr>
        <p:txBody>
          <a:bodyPr wrap="square" rtlCol="0">
            <a:spAutoFit/>
          </a:bodyPr>
          <a:lstStyle/>
          <a:p>
            <a:r>
              <a:rPr lang="es-CO" b="1" dirty="0">
                <a:solidFill>
                  <a:schemeClr val="bg1">
                    <a:lumMod val="95000"/>
                  </a:schemeClr>
                </a:solidFill>
              </a:rPr>
              <a:t>DISEÑO SATURNO COUPE</a:t>
            </a:r>
          </a:p>
        </p:txBody>
      </p:sp>
    </p:spTree>
    <p:extLst>
      <p:ext uri="{BB962C8B-B14F-4D97-AF65-F5344CB8AC3E}">
        <p14:creationId xmlns:p14="http://schemas.microsoft.com/office/powerpoint/2010/main" val="194735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0680-E295-C545-0677-6C0ACBDC7FF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1F05B18-D1EB-3BCF-0CB2-A1551FED4BC3}"/>
              </a:ext>
            </a:extLst>
          </p:cNvPr>
          <p:cNvSpPr>
            <a:spLocks noGrp="1"/>
          </p:cNvSpPr>
          <p:nvPr>
            <p:ph type="ctrTitle"/>
          </p:nvPr>
        </p:nvSpPr>
        <p:spPr/>
        <p:txBody>
          <a:bodyPr/>
          <a:lstStyle/>
          <a:p>
            <a:endParaRPr lang="es-CO"/>
          </a:p>
        </p:txBody>
      </p:sp>
      <p:sp>
        <p:nvSpPr>
          <p:cNvPr id="3" name="2 Subtítulo">
            <a:extLst>
              <a:ext uri="{FF2B5EF4-FFF2-40B4-BE49-F238E27FC236}">
                <a16:creationId xmlns:a16="http://schemas.microsoft.com/office/drawing/2014/main" id="{3C060A9E-EDD4-DBF0-13A8-1D85F0477B73}"/>
              </a:ext>
            </a:extLst>
          </p:cNvPr>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a:extLst>
              <a:ext uri="{FF2B5EF4-FFF2-40B4-BE49-F238E27FC236}">
                <a16:creationId xmlns:a16="http://schemas.microsoft.com/office/drawing/2014/main" id="{B80A4EC1-1612-0192-3A0B-BCFB96369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a:extLst>
              <a:ext uri="{FF2B5EF4-FFF2-40B4-BE49-F238E27FC236}">
                <a16:creationId xmlns:a16="http://schemas.microsoft.com/office/drawing/2014/main" id="{C83B1F2C-29A6-0977-C882-8E9245A83242}"/>
              </a:ext>
            </a:extLst>
          </p:cNvPr>
          <p:cNvSpPr txBox="1"/>
          <p:nvPr/>
        </p:nvSpPr>
        <p:spPr>
          <a:xfrm>
            <a:off x="5288048" y="1777102"/>
            <a:ext cx="3254468" cy="3852337"/>
          </a:xfrm>
          <a:prstGeom prst="rect">
            <a:avLst/>
          </a:prstGeom>
          <a:noFill/>
        </p:spPr>
        <p:txBody>
          <a:bodyPr wrap="square" rtlCol="0">
            <a:spAutoFit/>
          </a:bodyPr>
          <a:lstStyle/>
          <a:p>
            <a:pPr algn="ctr"/>
            <a:endParaRPr lang="es-CO" sz="1600" b="1" dirty="0"/>
          </a:p>
          <a:p>
            <a:endParaRPr lang="es-CO" sz="1600" b="1" dirty="0"/>
          </a:p>
          <a:p>
            <a:pPr algn="ctr" fontAlgn="base">
              <a:lnSpc>
                <a:spcPts val="1725"/>
              </a:lnSpc>
              <a:buNone/>
            </a:pPr>
            <a:r>
              <a:rPr lang="es-CO" sz="2000" b="1" i="0" dirty="0">
                <a:effectLst/>
              </a:rPr>
              <a:t>El poder de la autenticidad </a:t>
            </a:r>
          </a:p>
          <a:p>
            <a:pPr algn="l" fontAlgn="base">
              <a:lnSpc>
                <a:spcPts val="1725"/>
              </a:lnSpc>
              <a:buNone/>
            </a:pPr>
            <a:endParaRPr lang="es-CO" sz="1400" b="1" i="0" dirty="0">
              <a:effectLst/>
            </a:endParaRPr>
          </a:p>
          <a:p>
            <a:pPr algn="ctr" fontAlgn="base">
              <a:buNone/>
            </a:pPr>
            <a:r>
              <a:rPr lang="es-CO" sz="1400" i="0" dirty="0">
                <a:effectLst/>
              </a:rPr>
              <a:t>Los tonos naturales que envuelven la colección </a:t>
            </a:r>
            <a:r>
              <a:rPr lang="es-CO" sz="1400" i="0" dirty="0" err="1">
                <a:effectLst/>
              </a:rPr>
              <a:t>Powerful</a:t>
            </a:r>
            <a:r>
              <a:rPr lang="es-CO" sz="1400" i="0" dirty="0">
                <a:effectLst/>
              </a:rPr>
              <a:t> remiten a la Naturaleza y a todo su esplendor. El equilibrio entre el poder y la sencillez, donde la autenticidad está a medio camino. </a:t>
            </a:r>
          </a:p>
          <a:p>
            <a:pPr algn="ctr" fontAlgn="base">
              <a:buNone/>
            </a:pPr>
            <a:endParaRPr lang="es-CO" sz="1400" i="0" dirty="0">
              <a:effectLst/>
            </a:endParaRPr>
          </a:p>
          <a:p>
            <a:pPr algn="ctr" fontAlgn="base"/>
            <a:r>
              <a:rPr lang="es-CO" sz="1400" i="0" dirty="0">
                <a:effectLst/>
              </a:rPr>
              <a:t>Todos sus elementos crean una conexión con las raíces del momento vivido. El vidriado marrón reactivo transmite resistencia y confianza, dando sobriedad al entorno en el que se inserta</a:t>
            </a:r>
          </a:p>
          <a:p>
            <a:endParaRPr lang="es-CO" sz="1600" dirty="0"/>
          </a:p>
        </p:txBody>
      </p:sp>
      <p:pic>
        <p:nvPicPr>
          <p:cNvPr id="6" name="Imagen 5">
            <a:extLst>
              <a:ext uri="{FF2B5EF4-FFF2-40B4-BE49-F238E27FC236}">
                <a16:creationId xmlns:a16="http://schemas.microsoft.com/office/drawing/2014/main" id="{A4B96D5C-DB47-4D9F-A5FD-ADFF397C2A6C}"/>
              </a:ext>
            </a:extLst>
          </p:cNvPr>
          <p:cNvPicPr>
            <a:picLocks noChangeAspect="1"/>
          </p:cNvPicPr>
          <p:nvPr/>
        </p:nvPicPr>
        <p:blipFill>
          <a:blip r:embed="rId3"/>
          <a:stretch>
            <a:fillRect/>
          </a:stretch>
        </p:blipFill>
        <p:spPr>
          <a:xfrm>
            <a:off x="508923" y="1670789"/>
            <a:ext cx="4779125" cy="4498832"/>
          </a:xfrm>
          <a:prstGeom prst="rect">
            <a:avLst/>
          </a:prstGeom>
          <a:ln>
            <a:noFill/>
          </a:ln>
          <a:effectLst>
            <a:softEdge rad="112500"/>
          </a:effectLst>
        </p:spPr>
      </p:pic>
    </p:spTree>
    <p:extLst>
      <p:ext uri="{BB962C8B-B14F-4D97-AF65-F5344CB8AC3E}">
        <p14:creationId xmlns:p14="http://schemas.microsoft.com/office/powerpoint/2010/main" val="189921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4624"/>
            <a:ext cx="8915400" cy="680147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312271A-B557-0694-AB9D-258177DC5038}"/>
              </a:ext>
            </a:extLst>
          </p:cNvPr>
          <p:cNvPicPr>
            <a:picLocks noChangeAspect="1"/>
          </p:cNvPicPr>
          <p:nvPr/>
        </p:nvPicPr>
        <p:blipFill>
          <a:blip r:embed="rId3" cstate="print">
            <a:extLst>
              <a:ext uri="{28A0092B-C50C-407E-A947-70E740481C1C}">
                <a14:useLocalDpi xmlns:a14="http://schemas.microsoft.com/office/drawing/2010/main" val="0"/>
              </a:ext>
            </a:extLst>
          </a:blip>
          <a:srcRect t="4562" b="5730"/>
          <a:stretch/>
        </p:blipFill>
        <p:spPr>
          <a:xfrm>
            <a:off x="685800" y="1628800"/>
            <a:ext cx="7488832" cy="4303750"/>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1088132" y="1988840"/>
            <a:ext cx="1656184" cy="584775"/>
          </a:xfrm>
          <a:prstGeom prst="rect">
            <a:avLst/>
          </a:prstGeom>
          <a:noFill/>
        </p:spPr>
        <p:txBody>
          <a:bodyPr wrap="square" rtlCol="0">
            <a:spAutoFit/>
          </a:bodyPr>
          <a:lstStyle/>
          <a:p>
            <a:r>
              <a:rPr lang="es-CO" sz="3200" b="1" dirty="0">
                <a:solidFill>
                  <a:schemeClr val="bg1"/>
                </a:solidFill>
              </a:rPr>
              <a:t>TENSE</a:t>
            </a:r>
          </a:p>
        </p:txBody>
      </p:sp>
    </p:spTree>
    <p:extLst>
      <p:ext uri="{BB962C8B-B14F-4D97-AF65-F5344CB8AC3E}">
        <p14:creationId xmlns:p14="http://schemas.microsoft.com/office/powerpoint/2010/main" val="123421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AB77B-A298-1D2A-4674-F25F41250BB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5C4F8CF-636E-3463-7246-79208F9290BE}"/>
              </a:ext>
            </a:extLst>
          </p:cNvPr>
          <p:cNvSpPr>
            <a:spLocks noGrp="1"/>
          </p:cNvSpPr>
          <p:nvPr>
            <p:ph type="ctrTitle"/>
          </p:nvPr>
        </p:nvSpPr>
        <p:spPr/>
        <p:txBody>
          <a:bodyPr/>
          <a:lstStyle/>
          <a:p>
            <a:endParaRPr lang="es-CO"/>
          </a:p>
        </p:txBody>
      </p:sp>
      <p:sp>
        <p:nvSpPr>
          <p:cNvPr id="3" name="2 Subtítulo">
            <a:extLst>
              <a:ext uri="{FF2B5EF4-FFF2-40B4-BE49-F238E27FC236}">
                <a16:creationId xmlns:a16="http://schemas.microsoft.com/office/drawing/2014/main" id="{CC19CB3C-B370-5CB9-0B32-14F418D0277E}"/>
              </a:ext>
            </a:extLst>
          </p:cNvPr>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a:extLst>
              <a:ext uri="{FF2B5EF4-FFF2-40B4-BE49-F238E27FC236}">
                <a16:creationId xmlns:a16="http://schemas.microsoft.com/office/drawing/2014/main" id="{33F5071D-2FF9-4766-C856-5563CA898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a:extLst>
              <a:ext uri="{FF2B5EF4-FFF2-40B4-BE49-F238E27FC236}">
                <a16:creationId xmlns:a16="http://schemas.microsoft.com/office/drawing/2014/main" id="{204A26E2-8313-5234-73C6-B1EC628677BD}"/>
              </a:ext>
            </a:extLst>
          </p:cNvPr>
          <p:cNvSpPr txBox="1"/>
          <p:nvPr/>
        </p:nvSpPr>
        <p:spPr>
          <a:xfrm>
            <a:off x="5402788" y="1772816"/>
            <a:ext cx="3254468" cy="4044697"/>
          </a:xfrm>
          <a:prstGeom prst="rect">
            <a:avLst/>
          </a:prstGeom>
          <a:noFill/>
        </p:spPr>
        <p:txBody>
          <a:bodyPr wrap="square" rtlCol="0">
            <a:spAutoFit/>
          </a:bodyPr>
          <a:lstStyle/>
          <a:p>
            <a:pPr algn="ctr"/>
            <a:endParaRPr lang="es-CO" sz="1600" b="1" dirty="0"/>
          </a:p>
          <a:p>
            <a:pPr algn="ctr" fontAlgn="base">
              <a:lnSpc>
                <a:spcPts val="1725"/>
              </a:lnSpc>
              <a:buNone/>
            </a:pPr>
            <a:r>
              <a:rPr lang="es-CO" sz="2000" b="1" i="0" dirty="0">
                <a:effectLst/>
              </a:rPr>
              <a:t>Rustico</a:t>
            </a:r>
          </a:p>
          <a:p>
            <a:pPr algn="ctr" fontAlgn="base">
              <a:lnSpc>
                <a:spcPts val="1725"/>
              </a:lnSpc>
              <a:buNone/>
            </a:pPr>
            <a:endParaRPr lang="es-CO" sz="2000" b="1" i="0" dirty="0">
              <a:effectLst/>
            </a:endParaRPr>
          </a:p>
          <a:p>
            <a:pPr algn="ctr" fontAlgn="base">
              <a:lnSpc>
                <a:spcPts val="1725"/>
              </a:lnSpc>
              <a:buNone/>
            </a:pPr>
            <a:r>
              <a:rPr lang="es-CO" sz="1600" i="0" dirty="0">
                <a:effectLst/>
              </a:rPr>
              <a:t>La colección de la granja a la mesa parte de los conceptos más cercanos al gres, para desarrollar piezas excepcionales con la suavidad, delicadeza y elegancia de la porcelana. </a:t>
            </a:r>
          </a:p>
          <a:p>
            <a:pPr algn="ctr" fontAlgn="base">
              <a:lnSpc>
                <a:spcPts val="1725"/>
              </a:lnSpc>
              <a:buNone/>
            </a:pPr>
            <a:endParaRPr lang="es-CO" sz="1600" i="0" dirty="0">
              <a:effectLst/>
            </a:endParaRPr>
          </a:p>
          <a:p>
            <a:pPr algn="ctr" fontAlgn="base">
              <a:lnSpc>
                <a:spcPts val="1725"/>
              </a:lnSpc>
              <a:buNone/>
            </a:pPr>
            <a:r>
              <a:rPr lang="es-CO" sz="1600" i="0" dirty="0">
                <a:effectLst/>
              </a:rPr>
              <a:t>Con la posibilidad de elegir entre 8 colores diferentes aplicados a mano sobre el esmalte, la colección Rústica es a la vez una afirmación de los conocimientos transmitidos a través de las generaciones y los conocimientos técnicos que sólo la modernidad permite.</a:t>
            </a:r>
            <a:endParaRPr lang="es-CO" sz="1600" dirty="0"/>
          </a:p>
        </p:txBody>
      </p:sp>
      <p:pic>
        <p:nvPicPr>
          <p:cNvPr id="7" name="Imagen 6">
            <a:extLst>
              <a:ext uri="{FF2B5EF4-FFF2-40B4-BE49-F238E27FC236}">
                <a16:creationId xmlns:a16="http://schemas.microsoft.com/office/drawing/2014/main" id="{D40DCC3F-8C20-DF1C-F32B-DB5850959ACB}"/>
              </a:ext>
            </a:extLst>
          </p:cNvPr>
          <p:cNvPicPr>
            <a:picLocks noChangeAspect="1"/>
          </p:cNvPicPr>
          <p:nvPr/>
        </p:nvPicPr>
        <p:blipFill>
          <a:blip r:embed="rId3" cstate="print">
            <a:extLst>
              <a:ext uri="{28A0092B-C50C-407E-A947-70E740481C1C}">
                <a14:useLocalDpi xmlns:a14="http://schemas.microsoft.com/office/drawing/2010/main" val="0"/>
              </a:ext>
            </a:extLst>
          </a:blip>
          <a:srcRect t="16864" b="6950"/>
          <a:stretch/>
        </p:blipFill>
        <p:spPr>
          <a:xfrm>
            <a:off x="687470" y="1562348"/>
            <a:ext cx="4575350" cy="4647703"/>
          </a:xfrm>
          <a:prstGeom prst="rect">
            <a:avLst/>
          </a:prstGeom>
          <a:ln>
            <a:noFill/>
          </a:ln>
          <a:effectLst>
            <a:softEdge rad="112500"/>
          </a:effectLst>
        </p:spPr>
      </p:pic>
    </p:spTree>
    <p:extLst>
      <p:ext uri="{BB962C8B-B14F-4D97-AF65-F5344CB8AC3E}">
        <p14:creationId xmlns:p14="http://schemas.microsoft.com/office/powerpoint/2010/main" val="155789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4624"/>
            <a:ext cx="8915400" cy="680147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Resultado de imagen para MEDIO AMBIE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4" name="Picture 8" descr="Resultado de imagen para MEDIO AMBIENTE"/>
          <p:cNvPicPr>
            <a:picLocks noChangeAspect="1" noChangeArrowheads="1"/>
          </p:cNvPicPr>
          <p:nvPr/>
        </p:nvPicPr>
        <p:blipFill rotWithShape="1">
          <a:blip r:embed="rId3">
            <a:extLst>
              <a:ext uri="{28A0092B-C50C-407E-A947-70E740481C1C}">
                <a14:useLocalDpi xmlns:a14="http://schemas.microsoft.com/office/drawing/2010/main" val="0"/>
              </a:ext>
            </a:extLst>
          </a:blip>
          <a:srcRect l="58441" r="1840"/>
          <a:stretch/>
        </p:blipFill>
        <p:spPr bwMode="auto">
          <a:xfrm>
            <a:off x="5466116" y="1632504"/>
            <a:ext cx="3194249" cy="4192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Rectángulo"/>
          <p:cNvSpPr/>
          <p:nvPr/>
        </p:nvSpPr>
        <p:spPr>
          <a:xfrm>
            <a:off x="460376" y="1556791"/>
            <a:ext cx="4831704" cy="4708981"/>
          </a:xfrm>
          <a:prstGeom prst="rect">
            <a:avLst/>
          </a:prstGeom>
        </p:spPr>
        <p:txBody>
          <a:bodyPr wrap="square">
            <a:spAutoFit/>
          </a:bodyPr>
          <a:lstStyle/>
          <a:p>
            <a:pPr algn="ctr"/>
            <a:r>
              <a:rPr lang="es-CO" sz="1400" b="1" dirty="0"/>
              <a:t>MEDIO AMBIENTE</a:t>
            </a:r>
          </a:p>
          <a:p>
            <a:pPr algn="ctr"/>
            <a:endParaRPr lang="es-CO" sz="1100" b="1" dirty="0">
              <a:solidFill>
                <a:schemeClr val="bg1">
                  <a:lumMod val="85000"/>
                </a:schemeClr>
              </a:solidFill>
            </a:endParaRPr>
          </a:p>
          <a:p>
            <a:pPr algn="ctr"/>
            <a:r>
              <a:rPr lang="es-CO" sz="1100" dirty="0"/>
              <a:t>Costa Verde,  empresa certificada por la norma ISO 14001 - Sistema de Gestión Ambiental, tiene como compromiso la contribución activa a la reserva  y conservación del ambiente, mejorando continuamente su desempeño ambiental disminuyendo sus impactos, cumpliendo los requisitos legalmente impuestos; compromiso integrado en los objetivos estratégicos de la empresa en el sentido de su prestigio como empresa social y éticamente responsable.</a:t>
            </a:r>
          </a:p>
          <a:p>
            <a:pPr algn="ctr"/>
            <a:endParaRPr lang="es-CO" sz="1100" dirty="0"/>
          </a:p>
          <a:p>
            <a:pPr algn="ctr"/>
            <a:r>
              <a:rPr lang="es-CO" sz="1100" dirty="0"/>
              <a:t>En este ámbito, ha promovido varias acciones para disminuir el impacto ambiental de su actividad:</a:t>
            </a:r>
          </a:p>
          <a:p>
            <a:pPr algn="ctr"/>
            <a:endParaRPr lang="es-CO" sz="1100" dirty="0"/>
          </a:p>
          <a:p>
            <a:pPr algn="ctr"/>
            <a:r>
              <a:rPr lang="es-CO" sz="1100" dirty="0"/>
              <a:t>. Desde su arranque dispone de una estación de tratamiento de aguas residuales industriales (ETARI) para el tratamiento eficiente de sus efluentes líquidos industriales,  con la infraestructura  que posibilitan la recogida de toda el agua tratada por la ETARI para su reutilización.</a:t>
            </a:r>
          </a:p>
          <a:p>
            <a:pPr algn="ctr"/>
            <a:endParaRPr lang="es-CO" sz="1100" dirty="0"/>
          </a:p>
          <a:p>
            <a:pPr algn="ctr"/>
            <a:r>
              <a:rPr lang="es-CO" sz="1100" dirty="0"/>
              <a:t>. En cuanto a la gestión de residuos, Costa Verde promueve la valorización interna y externa de todos sus residuos, siendo aproximadamente el 95% de los residuos producidos y valorizados.</a:t>
            </a:r>
          </a:p>
          <a:p>
            <a:pPr algn="ctr"/>
            <a:endParaRPr lang="es-CO" sz="1100" dirty="0"/>
          </a:p>
          <a:p>
            <a:pPr algn="ctr"/>
            <a:r>
              <a:rPr lang="es-CO" sz="1100" dirty="0"/>
              <a:t>. Está en marcha el proyecto Green Wave totalmente  innovador, que utiliza las potencialidades de las microondas en el proceso de cocción, con la utilización de esta tecnología se pretende reducir el consumo energético en un 20% y reducir el tiempo de cocción en un 20% en comparación con el proceso convencional; es una tecnología innovadora y mas más limpia.</a:t>
            </a:r>
          </a:p>
          <a:p>
            <a:pPr algn="just"/>
            <a:endParaRPr lang="es-CO" sz="1100" b="1" dirty="0">
              <a:solidFill>
                <a:schemeClr val="bg1">
                  <a:lumMod val="50000"/>
                </a:schemeClr>
              </a:solidFill>
            </a:endParaRPr>
          </a:p>
        </p:txBody>
      </p:sp>
    </p:spTree>
    <p:extLst>
      <p:ext uri="{BB962C8B-B14F-4D97-AF65-F5344CB8AC3E}">
        <p14:creationId xmlns:p14="http://schemas.microsoft.com/office/powerpoint/2010/main" val="141429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1026" name="Picture 2" descr="C:\Users\eramirez\OneDrive - Euriolink S.A.S\PRUEBAS PRESENTACIONES\HOJA BASE BLANCA NUEVA NOVIEMBRE 06 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3964"/>
            <a:ext cx="8915400" cy="680147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148064" y="2276871"/>
            <a:ext cx="3456384" cy="2985433"/>
          </a:xfrm>
          <a:prstGeom prst="rect">
            <a:avLst/>
          </a:prstGeom>
          <a:noFill/>
        </p:spPr>
        <p:txBody>
          <a:bodyPr wrap="square" rtlCol="0">
            <a:spAutoFit/>
          </a:bodyPr>
          <a:lstStyle/>
          <a:p>
            <a:pPr algn="ctr"/>
            <a:r>
              <a:rPr lang="es-CO" b="1" dirty="0">
                <a:latin typeface="Myriad Pro" pitchFamily="34" charset="0"/>
              </a:rPr>
              <a:t>CONTACTO</a:t>
            </a:r>
          </a:p>
          <a:p>
            <a:pPr algn="ctr"/>
            <a:endParaRPr lang="es-CO" dirty="0">
              <a:latin typeface="Myriad Pro" pitchFamily="34" charset="0"/>
            </a:endParaRPr>
          </a:p>
          <a:p>
            <a:pPr algn="ctr"/>
            <a:r>
              <a:rPr lang="es-CO" dirty="0">
                <a:latin typeface="Myriad Pro" pitchFamily="34" charset="0"/>
              </a:rPr>
              <a:t>Cra. 10 NO. 85 – 14 </a:t>
            </a:r>
          </a:p>
          <a:p>
            <a:pPr algn="ctr"/>
            <a:r>
              <a:rPr lang="es-CO" dirty="0">
                <a:latin typeface="Myriad Pro" pitchFamily="34" charset="0"/>
              </a:rPr>
              <a:t>Segundo piso</a:t>
            </a:r>
          </a:p>
          <a:p>
            <a:pPr algn="ctr"/>
            <a:r>
              <a:rPr lang="es-CO" dirty="0">
                <a:latin typeface="Myriad Pro" pitchFamily="34" charset="0"/>
              </a:rPr>
              <a:t>Tel. ( 57 1) 9501970</a:t>
            </a:r>
          </a:p>
          <a:p>
            <a:pPr algn="ctr"/>
            <a:r>
              <a:rPr lang="es-CO" dirty="0">
                <a:latin typeface="Myriad Pro" pitchFamily="34" charset="0"/>
              </a:rPr>
              <a:t>Bogotá – Colombia</a:t>
            </a:r>
          </a:p>
          <a:p>
            <a:pPr algn="ctr"/>
            <a:endParaRPr lang="es-CO" dirty="0">
              <a:latin typeface="Myriad Pro" pitchFamily="34" charset="0"/>
            </a:endParaRPr>
          </a:p>
          <a:p>
            <a:pPr algn="ctr"/>
            <a:r>
              <a:rPr lang="es-CO" dirty="0">
                <a:latin typeface="Myriad Pro" pitchFamily="34" charset="0"/>
              </a:rPr>
              <a:t>dcorrales@eurolink.com.co</a:t>
            </a:r>
          </a:p>
          <a:p>
            <a:pPr algn="ctr"/>
            <a:endParaRPr lang="es-CO" sz="2800" b="1" dirty="0">
              <a:latin typeface="Myriad Pro" pitchFamily="34" charset="0"/>
            </a:endParaRPr>
          </a:p>
          <a:p>
            <a:pPr algn="ctr"/>
            <a:r>
              <a:rPr lang="es-CO" sz="1600" dirty="0">
                <a:latin typeface="Myriad Pro" pitchFamily="34" charset="0"/>
              </a:rPr>
              <a:t>www.eurolinkprofessional.com.co</a:t>
            </a:r>
          </a:p>
        </p:txBody>
      </p:sp>
      <p:pic>
        <p:nvPicPr>
          <p:cNvPr id="6" name="Imagen 5">
            <a:extLst>
              <a:ext uri="{FF2B5EF4-FFF2-40B4-BE49-F238E27FC236}">
                <a16:creationId xmlns:a16="http://schemas.microsoft.com/office/drawing/2014/main" id="{85BBFB1C-9702-7BA3-EAC2-D471E750779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4013" t="5096" r="14999" b="3913"/>
          <a:stretch/>
        </p:blipFill>
        <p:spPr>
          <a:xfrm>
            <a:off x="1012491" y="1917722"/>
            <a:ext cx="3718731" cy="36973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815651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638</Words>
  <Application>Microsoft Office PowerPoint</Application>
  <PresentationFormat>Presentación en pantalla (4:3)</PresentationFormat>
  <Paragraphs>50</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Myriad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Giacomo Nobile</dc:creator>
  <cp:lastModifiedBy>Diana Carolina Corrales - Eurolink</cp:lastModifiedBy>
  <cp:revision>20</cp:revision>
  <dcterms:created xsi:type="dcterms:W3CDTF">2018-01-23T22:06:56Z</dcterms:created>
  <dcterms:modified xsi:type="dcterms:W3CDTF">2025-05-29T16:44:11Z</dcterms:modified>
</cp:coreProperties>
</file>