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9.jpg" ContentType="image/png"/>
  <Override PartName="/ppt/notesSlides/notesSlide1.xml" ContentType="application/vnd.openxmlformats-officedocument.presentationml.notesSlide+xml"/>
  <Override PartName="/ppt/media/image4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56" r:id="rId3"/>
    <p:sldId id="257" r:id="rId4"/>
    <p:sldId id="259" r:id="rId5"/>
    <p:sldId id="261" r:id="rId6"/>
    <p:sldId id="258" r:id="rId7"/>
    <p:sldId id="262" r:id="rId8"/>
    <p:sldId id="263" r:id="rId9"/>
    <p:sldId id="264" r:id="rId10"/>
    <p:sldId id="265" r:id="rId11"/>
    <p:sldId id="270" r:id="rId12"/>
    <p:sldId id="268" r:id="rId13"/>
    <p:sldId id="269" r:id="rId14"/>
    <p:sldId id="277" r:id="rId15"/>
    <p:sldId id="278" r:id="rId16"/>
    <p:sldId id="272" r:id="rId17"/>
    <p:sldId id="280" r:id="rId18"/>
    <p:sldId id="275" r:id="rId19"/>
    <p:sldId id="279" r:id="rId20"/>
    <p:sldId id="276"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94660"/>
  </p:normalViewPr>
  <p:slideViewPr>
    <p:cSldViewPr>
      <p:cViewPr varScale="1">
        <p:scale>
          <a:sx n="95" d="100"/>
          <a:sy n="95" d="100"/>
        </p:scale>
        <p:origin x="9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5FE32-B0C8-4A62-A561-09DBD3A432A1}" type="datetimeFigureOut">
              <a:rPr lang="es-CO" smtClean="0"/>
              <a:t>29/05/2025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A188-87D3-4E3A-9EC2-546AEF1FDA49}" type="slidenum">
              <a:rPr lang="es-CO" smtClean="0"/>
              <a:t>‹Nº›</a:t>
            </a:fld>
            <a:endParaRPr lang="es-CO"/>
          </a:p>
        </p:txBody>
      </p:sp>
    </p:spTree>
    <p:extLst>
      <p:ext uri="{BB962C8B-B14F-4D97-AF65-F5344CB8AC3E}">
        <p14:creationId xmlns:p14="http://schemas.microsoft.com/office/powerpoint/2010/main" val="321197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5A7BA188-87D3-4E3A-9EC2-546AEF1FDA49}" type="slidenum">
              <a:rPr lang="es-CO" smtClean="0"/>
              <a:t>19</a:t>
            </a:fld>
            <a:endParaRPr lang="es-CO"/>
          </a:p>
        </p:txBody>
      </p:sp>
    </p:spTree>
    <p:extLst>
      <p:ext uri="{BB962C8B-B14F-4D97-AF65-F5344CB8AC3E}">
        <p14:creationId xmlns:p14="http://schemas.microsoft.com/office/powerpoint/2010/main" val="74581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295510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390851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253619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245782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293074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287969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151761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10828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420445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330429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CDF7C6C-B267-44E3-BADA-F7FC2591AFAA}"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30C9E60-0337-4E0C-A086-64BCB8011081}" type="slidenum">
              <a:rPr lang="es-CO" smtClean="0"/>
              <a:t>‹Nº›</a:t>
            </a:fld>
            <a:endParaRPr lang="es-CO"/>
          </a:p>
        </p:txBody>
      </p:sp>
    </p:spTree>
    <p:extLst>
      <p:ext uri="{BB962C8B-B14F-4D97-AF65-F5344CB8AC3E}">
        <p14:creationId xmlns:p14="http://schemas.microsoft.com/office/powerpoint/2010/main" val="263416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F7C6C-B267-44E3-BADA-F7FC2591AFAA}" type="datetimeFigureOut">
              <a:rPr lang="es-CO" smtClean="0"/>
              <a:t>29/05/2025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C9E60-0337-4E0C-A086-64BCB8011081}" type="slidenum">
              <a:rPr lang="es-CO" smtClean="0"/>
              <a:t>‹Nº›</a:t>
            </a:fld>
            <a:endParaRPr lang="es-CO"/>
          </a:p>
        </p:txBody>
      </p:sp>
    </p:spTree>
    <p:extLst>
      <p:ext uri="{BB962C8B-B14F-4D97-AF65-F5344CB8AC3E}">
        <p14:creationId xmlns:p14="http://schemas.microsoft.com/office/powerpoint/2010/main" val="3064108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jpeg"/><Relationship Id="rId5" Type="http://schemas.microsoft.com/office/2007/relationships/hdphoto" Target="../media/hdphoto1.wdp"/><Relationship Id="rId10" Type="http://schemas.openxmlformats.org/officeDocument/2006/relationships/image" Target="../media/image6.jpg"/><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4.wdp"/><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jpeg"/><Relationship Id="rId7"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7.wdp"/><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17.JP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tif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2.tiff"/><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7384"/>
            <a:ext cx="9144000" cy="6858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12 Rectángulo"/>
          <p:cNvSpPr/>
          <p:nvPr/>
        </p:nvSpPr>
        <p:spPr>
          <a:xfrm>
            <a:off x="611560" y="2132856"/>
            <a:ext cx="7848872" cy="316835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sz="2400" dirty="0">
              <a:solidFill>
                <a:schemeClr val="tx1"/>
              </a:solidFill>
            </a:endParaRPr>
          </a:p>
        </p:txBody>
      </p:sp>
      <p:sp>
        <p:nvSpPr>
          <p:cNvPr id="2" name="1 Marco"/>
          <p:cNvSpPr/>
          <p:nvPr/>
        </p:nvSpPr>
        <p:spPr>
          <a:xfrm>
            <a:off x="0" y="0"/>
            <a:ext cx="9144000" cy="6858000"/>
          </a:xfrm>
          <a:prstGeom prst="frame">
            <a:avLst>
              <a:gd name="adj1" fmla="val 4722"/>
            </a:avLst>
          </a:prstGeom>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dirty="0">
              <a:solidFill>
                <a:schemeClr val="tx1"/>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5477" y="2524327"/>
            <a:ext cx="1344409" cy="1670686"/>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
        <p:nvSpPr>
          <p:cNvPr id="8" name="7 CuadroTexto"/>
          <p:cNvSpPr txBox="1"/>
          <p:nvPr/>
        </p:nvSpPr>
        <p:spPr>
          <a:xfrm>
            <a:off x="904821" y="4303635"/>
            <a:ext cx="7050835" cy="276999"/>
          </a:xfrm>
          <a:prstGeom prst="rect">
            <a:avLst/>
          </a:prstGeom>
          <a:solidFill>
            <a:schemeClr val="bg1"/>
          </a:solidFill>
        </p:spPr>
        <p:txBody>
          <a:bodyPr wrap="square" rtlCol="0">
            <a:spAutoFit/>
          </a:bodyPr>
          <a:lstStyle/>
          <a:p>
            <a:r>
              <a:rPr lang="es-CO" sz="1200" b="1" dirty="0"/>
              <a:t>       TOP CLASS                         BACH                         THERMIC GLASS                   ATELIER                                BIRRA</a:t>
            </a:r>
          </a:p>
        </p:txBody>
      </p:sp>
      <p:pic>
        <p:nvPicPr>
          <p:cNvPr id="12" name="Imagen 11">
            <a:extLst>
              <a:ext uri="{FF2B5EF4-FFF2-40B4-BE49-F238E27FC236}">
                <a16:creationId xmlns:a16="http://schemas.microsoft.com/office/drawing/2014/main" id="{05AA3130-2C93-451F-A9A8-1FD203EAA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828" y="5373216"/>
            <a:ext cx="1678252" cy="1115514"/>
          </a:xfrm>
          <a:prstGeom prst="rect">
            <a:avLst/>
          </a:prstGeom>
        </p:spPr>
      </p:pic>
      <p:pic>
        <p:nvPicPr>
          <p:cNvPr id="17" name="Imagen 16">
            <a:extLst>
              <a:ext uri="{FF2B5EF4-FFF2-40B4-BE49-F238E27FC236}">
                <a16:creationId xmlns:a16="http://schemas.microsoft.com/office/drawing/2014/main" id="{FCC942D5-BB10-49DF-BED1-7CC1EF59981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5096" r="10756" b="10767"/>
          <a:stretch/>
        </p:blipFill>
        <p:spPr>
          <a:xfrm>
            <a:off x="6775456" y="2524327"/>
            <a:ext cx="1497719" cy="1670686"/>
          </a:xfrm>
          <a:prstGeom prst="rect">
            <a:avLst/>
          </a:prstGeom>
          <a:effectLst>
            <a:reflection stA="45000" endPos="38000" dist="330200" dir="5400000" sy="-100000" algn="bl" rotWithShape="0"/>
          </a:effectLst>
        </p:spPr>
      </p:pic>
      <p:pic>
        <p:nvPicPr>
          <p:cNvPr id="22" name="Imagen 21">
            <a:extLst>
              <a:ext uri="{FF2B5EF4-FFF2-40B4-BE49-F238E27FC236}">
                <a16:creationId xmlns:a16="http://schemas.microsoft.com/office/drawing/2014/main" id="{AC95F0A9-7EB0-43CD-AC99-67879C84C0E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13802" t="6838" r="12738"/>
          <a:stretch/>
        </p:blipFill>
        <p:spPr>
          <a:xfrm>
            <a:off x="2339752" y="2524327"/>
            <a:ext cx="1371601" cy="1673331"/>
          </a:xfrm>
          <a:prstGeom prst="rect">
            <a:avLst/>
          </a:prstGeom>
          <a:effectLst>
            <a:reflection stA="45000" endPos="48000" dist="330200" dir="5400000" sy="-100000" algn="bl" rotWithShape="0"/>
          </a:effectLst>
        </p:spPr>
      </p:pic>
      <p:pic>
        <p:nvPicPr>
          <p:cNvPr id="24" name="Imagen 23">
            <a:extLst>
              <a:ext uri="{FF2B5EF4-FFF2-40B4-BE49-F238E27FC236}">
                <a16:creationId xmlns:a16="http://schemas.microsoft.com/office/drawing/2014/main" id="{E8AC4FEC-650B-423D-AC58-2137E2415B56}"/>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22003" t="18805" r="9452"/>
          <a:stretch/>
        </p:blipFill>
        <p:spPr>
          <a:xfrm>
            <a:off x="3815485" y="2521681"/>
            <a:ext cx="1459995" cy="1673332"/>
          </a:xfrm>
          <a:prstGeom prst="rect">
            <a:avLst/>
          </a:prstGeom>
        </p:spPr>
      </p:pic>
      <p:pic>
        <p:nvPicPr>
          <p:cNvPr id="14" name="Imagen 13">
            <a:extLst>
              <a:ext uri="{FF2B5EF4-FFF2-40B4-BE49-F238E27FC236}">
                <a16:creationId xmlns:a16="http://schemas.microsoft.com/office/drawing/2014/main" id="{1053B1E3-F1AF-4E6E-A8F2-16E479E748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 y="576064"/>
            <a:ext cx="2070272" cy="1186780"/>
          </a:xfrm>
          <a:prstGeom prst="rect">
            <a:avLst/>
          </a:prstGeom>
        </p:spPr>
      </p:pic>
      <p:pic>
        <p:nvPicPr>
          <p:cNvPr id="4" name="Imagen 3">
            <a:extLst>
              <a:ext uri="{FF2B5EF4-FFF2-40B4-BE49-F238E27FC236}">
                <a16:creationId xmlns:a16="http://schemas.microsoft.com/office/drawing/2014/main" id="{0EDAC34C-1088-834D-4656-66AA3414954C}"/>
              </a:ext>
            </a:extLst>
          </p:cNvPr>
          <p:cNvPicPr>
            <a:picLocks noChangeAspect="1"/>
          </p:cNvPicPr>
          <p:nvPr/>
        </p:nvPicPr>
        <p:blipFill>
          <a:blip r:embed="rId11" cstate="print">
            <a:extLst>
              <a:ext uri="{28A0092B-C50C-407E-A947-70E740481C1C}">
                <a14:useLocalDpi xmlns:a14="http://schemas.microsoft.com/office/drawing/2010/main" val="0"/>
              </a:ext>
            </a:extLst>
          </a:blip>
          <a:srcRect l="12359" t="2750" r="8620" b="2750"/>
          <a:stretch/>
        </p:blipFill>
        <p:spPr>
          <a:xfrm>
            <a:off x="806640" y="2529408"/>
            <a:ext cx="1398999" cy="1746843"/>
          </a:xfrm>
          <a:prstGeom prst="rect">
            <a:avLst/>
          </a:prstGeom>
        </p:spPr>
      </p:pic>
    </p:spTree>
    <p:extLst>
      <p:ext uri="{BB962C8B-B14F-4D97-AF65-F5344CB8AC3E}">
        <p14:creationId xmlns:p14="http://schemas.microsoft.com/office/powerpoint/2010/main" val="382065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983" y="500516"/>
            <a:ext cx="776257" cy="765362"/>
          </a:xfrm>
          <a:prstGeom prst="rect">
            <a:avLst/>
          </a:prstGeom>
        </p:spPr>
      </p:pic>
      <p:pic>
        <p:nvPicPr>
          <p:cNvPr id="19" name="Imagen 18">
            <a:extLst>
              <a:ext uri="{FF2B5EF4-FFF2-40B4-BE49-F238E27FC236}">
                <a16:creationId xmlns:a16="http://schemas.microsoft.com/office/drawing/2014/main" id="{3E99CCBE-DB2D-4AD9-8EDE-CA8038EAAD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562" y="1600615"/>
            <a:ext cx="2824277" cy="3868872"/>
          </a:xfrm>
          <a:prstGeom prst="rect">
            <a:avLst/>
          </a:prstGeom>
          <a:effectLst>
            <a:reflection stA="16000" endPos="65000" dist="127000" dir="5400000" sy="-100000" algn="bl" rotWithShape="0"/>
          </a:effectLst>
        </p:spPr>
      </p:pic>
      <p:sp>
        <p:nvSpPr>
          <p:cNvPr id="20" name="CuadroTexto 19">
            <a:extLst>
              <a:ext uri="{FF2B5EF4-FFF2-40B4-BE49-F238E27FC236}">
                <a16:creationId xmlns:a16="http://schemas.microsoft.com/office/drawing/2014/main" id="{FC5FFCF5-1752-4B1E-9BF8-8B8ABDE56770}"/>
              </a:ext>
            </a:extLst>
          </p:cNvPr>
          <p:cNvSpPr txBox="1"/>
          <p:nvPr/>
        </p:nvSpPr>
        <p:spPr>
          <a:xfrm>
            <a:off x="3990839" y="1168290"/>
            <a:ext cx="4464497" cy="4508927"/>
          </a:xfrm>
          <a:prstGeom prst="rect">
            <a:avLst/>
          </a:prstGeom>
          <a:noFill/>
        </p:spPr>
        <p:txBody>
          <a:bodyPr wrap="square" rtlCol="0">
            <a:spAutoFit/>
          </a:bodyPr>
          <a:lstStyle/>
          <a:p>
            <a:pPr algn="ctr"/>
            <a:endParaRPr lang="es-CO" sz="1600" b="1" dirty="0"/>
          </a:p>
          <a:p>
            <a:pPr algn="ctr"/>
            <a:r>
              <a:rPr lang="es-CO" sz="1500" b="1" dirty="0"/>
              <a:t>Centro </a:t>
            </a:r>
            <a:r>
              <a:rPr lang="es-CO" sz="1500" b="1" dirty="0" err="1"/>
              <a:t>Studi</a:t>
            </a:r>
            <a:r>
              <a:rPr lang="es-CO" sz="1500" b="1" dirty="0"/>
              <a:t> </a:t>
            </a:r>
            <a:r>
              <a:rPr lang="es-CO" sz="1500" b="1" dirty="0" err="1"/>
              <a:t>Assaggiatori</a:t>
            </a:r>
            <a:r>
              <a:rPr lang="es-CO" sz="1500" b="1" dirty="0"/>
              <a:t> </a:t>
            </a:r>
          </a:p>
          <a:p>
            <a:pPr algn="ctr"/>
            <a:endParaRPr lang="es-CO" sz="1400" b="1" dirty="0"/>
          </a:p>
          <a:p>
            <a:pPr algn="ctr"/>
            <a:r>
              <a:rPr lang="es-CO" sz="1400" dirty="0"/>
              <a:t>Unidad de investigación sobre el tipo más avanzado y completo de evaluación sensorial en Italia. </a:t>
            </a:r>
          </a:p>
          <a:p>
            <a:pPr algn="ctr"/>
            <a:r>
              <a:rPr lang="es-CO" sz="1400" dirty="0"/>
              <a:t>Fundado en 1990, cada realiza miles de pruebas sobre consumidores para evaluar la calidad percibida de productos y servicios. Hoy día, éste posee uno de los archivos más grandes en Italia que refleja los cambios del gusto y tendencias. </a:t>
            </a:r>
          </a:p>
          <a:p>
            <a:pPr algn="ctr"/>
            <a:endParaRPr lang="es-CO" sz="1400" dirty="0"/>
          </a:p>
          <a:p>
            <a:pPr algn="ctr"/>
            <a:r>
              <a:rPr lang="es-CO" sz="1400" dirty="0"/>
              <a:t>Participa en la investigación con muchas Universidades italianas y extranjeras. Durante las clases en el análisis sensorial sostenido en el Centro, han proporcionado conocimientos básicos para cientos de expertos.</a:t>
            </a:r>
          </a:p>
          <a:p>
            <a:pPr algn="ctr"/>
            <a:endParaRPr lang="es-CO" sz="1400" dirty="0"/>
          </a:p>
          <a:p>
            <a:pPr algn="ctr"/>
            <a:r>
              <a:rPr lang="es-CO" sz="1400" dirty="0"/>
              <a:t>Además, el Centro publica </a:t>
            </a:r>
            <a:r>
              <a:rPr lang="es-CO" sz="1400" dirty="0" err="1"/>
              <a:t>L'Assaggio</a:t>
            </a:r>
            <a:r>
              <a:rPr lang="es-CO" sz="1400" dirty="0"/>
              <a:t>, la única revista italiana sobre la evaluación sensorial y de la serie correspondiente.</a:t>
            </a:r>
          </a:p>
          <a:p>
            <a:endParaRPr lang="es-CO" dirty="0"/>
          </a:p>
        </p:txBody>
      </p:sp>
    </p:spTree>
    <p:extLst>
      <p:ext uri="{BB962C8B-B14F-4D97-AF65-F5344CB8AC3E}">
        <p14:creationId xmlns:p14="http://schemas.microsoft.com/office/powerpoint/2010/main" val="297567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12 Imagen"/>
          <p:cNvPicPr>
            <a:picLocks noChangeAspect="1"/>
          </p:cNvPicPr>
          <p:nvPr/>
        </p:nvPicPr>
        <p:blipFill rotWithShape="1">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sharpenSoften amount="100000"/>
                    </a14:imgEffect>
                    <a14:imgEffect>
                      <a14:colorTemperature colorTemp="6125"/>
                    </a14:imgEffect>
                    <a14:imgEffect>
                      <a14:saturation sat="2000"/>
                    </a14:imgEffect>
                    <a14:imgEffect>
                      <a14:brightnessContrast bright="35000" contrast="21000"/>
                    </a14:imgEffect>
                  </a14:imgLayer>
                </a14:imgProps>
              </a:ext>
              <a:ext uri="{28A0092B-C50C-407E-A947-70E740481C1C}">
                <a14:useLocalDpi xmlns:a14="http://schemas.microsoft.com/office/drawing/2010/main" val="0"/>
              </a:ext>
            </a:extLst>
          </a:blip>
          <a:srcRect l="22226" t="11562" r="20352" b="12813"/>
          <a:stretch/>
        </p:blipFill>
        <p:spPr>
          <a:xfrm>
            <a:off x="7888682" y="476672"/>
            <a:ext cx="764558" cy="755196"/>
          </a:xfrm>
          <a:prstGeom prst="rect">
            <a:avLst/>
          </a:prstGeom>
        </p:spPr>
      </p:pic>
      <p:pic>
        <p:nvPicPr>
          <p:cNvPr id="14" name="13 Imagen"/>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6000"/>
                    </a14:imgEffect>
                    <a14:imgEffect>
                      <a14:brightnessContrast bright="20000" contrast="40000"/>
                    </a14:imgEffect>
                  </a14:imgLayer>
                </a14:imgProps>
              </a:ext>
              <a:ext uri="{28A0092B-C50C-407E-A947-70E740481C1C}">
                <a14:useLocalDpi xmlns:a14="http://schemas.microsoft.com/office/drawing/2010/main" val="0"/>
              </a:ext>
            </a:extLst>
          </a:blip>
          <a:srcRect l="11179" r="15413"/>
          <a:stretch/>
        </p:blipFill>
        <p:spPr>
          <a:xfrm rot="5400000">
            <a:off x="1109813" y="1560977"/>
            <a:ext cx="3364402" cy="3437335"/>
          </a:xfrm>
          <a:prstGeom prst="rect">
            <a:avLst/>
          </a:prstGeom>
          <a:effectLst>
            <a:softEdge rad="127000"/>
          </a:effectLst>
        </p:spPr>
      </p:pic>
      <p:sp>
        <p:nvSpPr>
          <p:cNvPr id="15" name="14 CuadroTexto"/>
          <p:cNvSpPr txBox="1"/>
          <p:nvPr/>
        </p:nvSpPr>
        <p:spPr>
          <a:xfrm>
            <a:off x="1228663" y="4871482"/>
            <a:ext cx="3126702" cy="861774"/>
          </a:xfrm>
          <a:prstGeom prst="rect">
            <a:avLst/>
          </a:prstGeom>
          <a:noFill/>
        </p:spPr>
        <p:txBody>
          <a:bodyPr wrap="square" rtlCol="0">
            <a:spAutoFit/>
          </a:bodyPr>
          <a:lstStyle/>
          <a:p>
            <a:pPr algn="ctr"/>
            <a:r>
              <a:rPr lang="es-CO" sz="1400" dirty="0">
                <a:latin typeface="Myriad Pro" pitchFamily="34" charset="0"/>
              </a:rPr>
              <a:t>SPARKX</a:t>
            </a:r>
          </a:p>
          <a:p>
            <a:pPr algn="just"/>
            <a:r>
              <a:rPr lang="es-CO" sz="1200" dirty="0">
                <a:latin typeface="Myriad Pro" pitchFamily="34" charset="0"/>
              </a:rPr>
              <a:t>En él plano cartesiano se puede observar las coordinadas de donde se encuentra Sparkx en el cristal.</a:t>
            </a:r>
          </a:p>
        </p:txBody>
      </p:sp>
      <p:sp>
        <p:nvSpPr>
          <p:cNvPr id="16" name="15 Rectángulo"/>
          <p:cNvSpPr/>
          <p:nvPr/>
        </p:nvSpPr>
        <p:spPr>
          <a:xfrm>
            <a:off x="4838615" y="1509238"/>
            <a:ext cx="3538529" cy="3754874"/>
          </a:xfrm>
          <a:prstGeom prst="rect">
            <a:avLst/>
          </a:prstGeom>
        </p:spPr>
        <p:txBody>
          <a:bodyPr wrap="square">
            <a:spAutoFit/>
          </a:bodyPr>
          <a:lstStyle/>
          <a:p>
            <a:pPr algn="ctr"/>
            <a:r>
              <a:rPr lang="es-CO" sz="1400" b="1" dirty="0">
                <a:latin typeface="Myriad Pro" pitchFamily="34" charset="0"/>
              </a:rPr>
              <a:t>CUALIDADES</a:t>
            </a:r>
            <a:r>
              <a:rPr lang="es-CO" sz="1400" dirty="0">
                <a:latin typeface="Myriad Pro" pitchFamily="34" charset="0"/>
              </a:rPr>
              <a:t>:</a:t>
            </a:r>
          </a:p>
          <a:p>
            <a:pPr algn="ctr"/>
            <a:endParaRPr lang="es-CO" sz="1400" dirty="0">
              <a:latin typeface="Myriad Pro" pitchFamily="34" charset="0"/>
            </a:endParaRPr>
          </a:p>
          <a:p>
            <a:pPr lvl="0"/>
            <a:r>
              <a:rPr lang="es-CO" sz="1400" dirty="0">
                <a:latin typeface="Myriad Pro" pitchFamily="34" charset="0"/>
              </a:rPr>
              <a:t>- Bajo contenido de hierro sin interferir con la transparencia y colorimetría del vino.</a:t>
            </a:r>
          </a:p>
          <a:p>
            <a:pPr lvl="0"/>
            <a:r>
              <a:rPr lang="es-CO" sz="1400" dirty="0">
                <a:latin typeface="Myriad Pro" pitchFamily="34" charset="0"/>
              </a:rPr>
              <a:t>- Ecológico por ser libre de metales, con emisión muy baja de CO2.</a:t>
            </a:r>
          </a:p>
          <a:p>
            <a:pPr lvl="0"/>
            <a:r>
              <a:rPr lang="es-CO" sz="1400" dirty="0">
                <a:latin typeface="Myriad Pro" pitchFamily="34" charset="0"/>
              </a:rPr>
              <a:t>- Resistente a más de 2000 lavados industriales.</a:t>
            </a:r>
          </a:p>
          <a:p>
            <a:pPr lvl="0"/>
            <a:r>
              <a:rPr lang="es-CO" sz="1400" dirty="0">
                <a:latin typeface="Myriad Pro" pitchFamily="34" charset="0"/>
              </a:rPr>
              <a:t>- Mayor resistencia a choques</a:t>
            </a:r>
          </a:p>
          <a:p>
            <a:pPr lvl="0"/>
            <a:r>
              <a:rPr lang="es-CO" sz="1400" dirty="0">
                <a:latin typeface="Myriad Pro" pitchFamily="34" charset="0"/>
              </a:rPr>
              <a:t>- Clasificada ultra clara de acuerdo a la ISO/PAS IWA 8:2009</a:t>
            </a:r>
          </a:p>
          <a:p>
            <a:pPr lvl="0"/>
            <a:r>
              <a:rPr lang="es-CO" sz="1400" dirty="0">
                <a:latin typeface="Myriad Pro" pitchFamily="34" charset="0"/>
              </a:rPr>
              <a:t>- Debido al implemento de los apropiados métodos en la producción, la superficie no tiene puntos débiles, reduciendo la fragilidad del vidrio y mejorando su resistencia mecánica.</a:t>
            </a:r>
          </a:p>
        </p:txBody>
      </p:sp>
      <p:sp>
        <p:nvSpPr>
          <p:cNvPr id="4" name="3 CuadroTexto"/>
          <p:cNvSpPr txBox="1"/>
          <p:nvPr/>
        </p:nvSpPr>
        <p:spPr>
          <a:xfrm>
            <a:off x="3563888" y="796062"/>
            <a:ext cx="2226250" cy="369332"/>
          </a:xfrm>
          <a:prstGeom prst="rect">
            <a:avLst/>
          </a:prstGeom>
          <a:noFill/>
        </p:spPr>
        <p:txBody>
          <a:bodyPr wrap="none" rtlCol="0">
            <a:spAutoFit/>
          </a:bodyPr>
          <a:lstStyle/>
          <a:p>
            <a:r>
              <a:rPr lang="es-CO" b="1" dirty="0"/>
              <a:t>TECNOLOGÍA SPARKX</a:t>
            </a:r>
          </a:p>
        </p:txBody>
      </p:sp>
    </p:spTree>
    <p:extLst>
      <p:ext uri="{BB962C8B-B14F-4D97-AF65-F5344CB8AC3E}">
        <p14:creationId xmlns:p14="http://schemas.microsoft.com/office/powerpoint/2010/main" val="214478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CuadroTexto"/>
          <p:cNvSpPr txBox="1"/>
          <p:nvPr/>
        </p:nvSpPr>
        <p:spPr>
          <a:xfrm>
            <a:off x="3591808" y="900364"/>
            <a:ext cx="2065502" cy="369332"/>
          </a:xfrm>
          <a:prstGeom prst="rect">
            <a:avLst/>
          </a:prstGeom>
          <a:noFill/>
        </p:spPr>
        <p:txBody>
          <a:bodyPr wrap="none" rtlCol="0">
            <a:spAutoFit/>
          </a:bodyPr>
          <a:lstStyle/>
          <a:p>
            <a:r>
              <a:rPr lang="es-CO" b="1" dirty="0">
                <a:latin typeface="Myriad Pro" pitchFamily="34" charset="0"/>
              </a:rPr>
              <a:t>DISEÑO PALACE</a:t>
            </a: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059" y="1560365"/>
            <a:ext cx="5715000" cy="3838575"/>
          </a:xfrm>
          <a:prstGeom prst="rect">
            <a:avLst/>
          </a:prstGeom>
          <a:effectLst>
            <a:reflection blurRad="6350" stA="34000" endPos="55000" dist="177800" dir="5400000" sy="-100000" algn="bl" rotWithShape="0"/>
          </a:effectLst>
        </p:spPr>
      </p:pic>
    </p:spTree>
    <p:extLst>
      <p:ext uri="{BB962C8B-B14F-4D97-AF65-F5344CB8AC3E}">
        <p14:creationId xmlns:p14="http://schemas.microsoft.com/office/powerpoint/2010/main" val="214478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641" y="2005491"/>
            <a:ext cx="3795803" cy="3215336"/>
          </a:xfrm>
          <a:prstGeom prst="rect">
            <a:avLst/>
          </a:prstGeom>
          <a:effectLst>
            <a:reflection blurRad="6350" stA="32000" endPos="35000" dist="177800" dir="5400000" sy="-100000" algn="bl" rotWithShape="0"/>
          </a:effectLst>
        </p:spPr>
      </p:pic>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CuadroTexto"/>
          <p:cNvSpPr txBox="1"/>
          <p:nvPr/>
        </p:nvSpPr>
        <p:spPr>
          <a:xfrm>
            <a:off x="1572076" y="1204466"/>
            <a:ext cx="2291589" cy="369332"/>
          </a:xfrm>
          <a:prstGeom prst="rect">
            <a:avLst/>
          </a:prstGeom>
          <a:noFill/>
        </p:spPr>
        <p:txBody>
          <a:bodyPr wrap="none" rtlCol="0">
            <a:spAutoFit/>
          </a:bodyPr>
          <a:lstStyle/>
          <a:p>
            <a:r>
              <a:rPr lang="es-CO" dirty="0">
                <a:latin typeface="Myriad Pro" pitchFamily="34" charset="0"/>
              </a:rPr>
              <a:t>DISEÑO VASO PALACE</a:t>
            </a:r>
          </a:p>
        </p:txBody>
      </p:sp>
      <p:sp>
        <p:nvSpPr>
          <p:cNvPr id="10" name="9 CuadroTexto"/>
          <p:cNvSpPr txBox="1"/>
          <p:nvPr/>
        </p:nvSpPr>
        <p:spPr>
          <a:xfrm>
            <a:off x="5491129" y="1154019"/>
            <a:ext cx="1990930" cy="369332"/>
          </a:xfrm>
          <a:prstGeom prst="rect">
            <a:avLst/>
          </a:prstGeom>
          <a:noFill/>
        </p:spPr>
        <p:txBody>
          <a:bodyPr wrap="none" rtlCol="0">
            <a:spAutoFit/>
          </a:bodyPr>
          <a:lstStyle/>
          <a:p>
            <a:r>
              <a:rPr lang="es-CO" dirty="0">
                <a:latin typeface="Myriad Pro" pitchFamily="34" charset="0"/>
              </a:rPr>
              <a:t>DISEÑO VERONESE</a:t>
            </a:r>
          </a:p>
        </p:txBody>
      </p:sp>
      <p:pic>
        <p:nvPicPr>
          <p:cNvPr id="13" name="12 Imagen"/>
          <p:cNvPicPr>
            <a:picLocks noChangeAspect="1"/>
          </p:cNvPicPr>
          <p:nvPr/>
        </p:nvPicPr>
        <p:blipFill rotWithShape="1">
          <a:blip r:embed="rId5">
            <a:extLst>
              <a:ext uri="{28A0092B-C50C-407E-A947-70E740481C1C}">
                <a14:useLocalDpi xmlns:a14="http://schemas.microsoft.com/office/drawing/2010/main" val="0"/>
              </a:ext>
            </a:extLst>
          </a:blip>
          <a:srcRect l="12990" r="15278"/>
          <a:stretch/>
        </p:blipFill>
        <p:spPr>
          <a:xfrm>
            <a:off x="1073943" y="2041018"/>
            <a:ext cx="3287857" cy="3179809"/>
          </a:xfrm>
          <a:prstGeom prst="rect">
            <a:avLst/>
          </a:prstGeom>
          <a:effectLst>
            <a:reflection blurRad="6350" stA="28000" endPos="35000" dist="177800" dir="5400000" sy="-100000" algn="bl" rotWithShape="0"/>
          </a:effectLst>
        </p:spPr>
      </p:pic>
    </p:spTree>
    <p:extLst>
      <p:ext uri="{BB962C8B-B14F-4D97-AF65-F5344CB8AC3E}">
        <p14:creationId xmlns:p14="http://schemas.microsoft.com/office/powerpoint/2010/main" val="214478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CuadroTexto"/>
          <p:cNvSpPr txBox="1"/>
          <p:nvPr/>
        </p:nvSpPr>
        <p:spPr>
          <a:xfrm>
            <a:off x="1745032" y="1136945"/>
            <a:ext cx="2454518" cy="369332"/>
          </a:xfrm>
          <a:prstGeom prst="rect">
            <a:avLst/>
          </a:prstGeom>
          <a:noFill/>
        </p:spPr>
        <p:txBody>
          <a:bodyPr wrap="none" rtlCol="0">
            <a:spAutoFit/>
          </a:bodyPr>
          <a:lstStyle/>
          <a:p>
            <a:r>
              <a:rPr lang="es-CO" b="1" dirty="0">
                <a:latin typeface="Myriad Pro" pitchFamily="34" charset="0"/>
              </a:rPr>
              <a:t>DISEÑO MAGNIFICO</a:t>
            </a:r>
          </a:p>
        </p:txBody>
      </p:sp>
      <p:sp>
        <p:nvSpPr>
          <p:cNvPr id="10" name="9 CuadroTexto"/>
          <p:cNvSpPr txBox="1"/>
          <p:nvPr/>
        </p:nvSpPr>
        <p:spPr>
          <a:xfrm>
            <a:off x="5724128" y="1136945"/>
            <a:ext cx="1620957" cy="369332"/>
          </a:xfrm>
          <a:prstGeom prst="rect">
            <a:avLst/>
          </a:prstGeom>
          <a:noFill/>
        </p:spPr>
        <p:txBody>
          <a:bodyPr wrap="none" rtlCol="0">
            <a:spAutoFit/>
          </a:bodyPr>
          <a:lstStyle/>
          <a:p>
            <a:r>
              <a:rPr lang="es-CO" b="1" dirty="0">
                <a:latin typeface="Myriad Pro" pitchFamily="34" charset="0"/>
              </a:rPr>
              <a:t>DECANTERS</a:t>
            </a:r>
          </a:p>
        </p:txBody>
      </p:sp>
      <p:pic>
        <p:nvPicPr>
          <p:cNvPr id="4" name="3 Imagen"/>
          <p:cNvPicPr>
            <a:picLocks noChangeAspect="1"/>
          </p:cNvPicPr>
          <p:nvPr/>
        </p:nvPicPr>
        <p:blipFill rotWithShape="1">
          <a:blip r:embed="rId4" cstate="print">
            <a:extLst>
              <a:ext uri="{28A0092B-C50C-407E-A947-70E740481C1C}">
                <a14:useLocalDpi xmlns:a14="http://schemas.microsoft.com/office/drawing/2010/main" val="0"/>
              </a:ext>
            </a:extLst>
          </a:blip>
          <a:srcRect l="13914" r="-1"/>
          <a:stretch/>
        </p:blipFill>
        <p:spPr>
          <a:xfrm>
            <a:off x="4716016" y="1608753"/>
            <a:ext cx="3409439" cy="3960440"/>
          </a:xfrm>
          <a:prstGeom prst="rect">
            <a:avLst/>
          </a:prstGeom>
          <a:effectLst>
            <a:reflection blurRad="6350" stA="24000" endPos="35000" dist="76200" dir="5400000" sy="-100000" algn="bl" rotWithShape="0"/>
          </a:effectLst>
        </p:spPr>
      </p:pic>
      <p:pic>
        <p:nvPicPr>
          <p:cNvPr id="11" name="Imagen 10">
            <a:extLst>
              <a:ext uri="{FF2B5EF4-FFF2-40B4-BE49-F238E27FC236}">
                <a16:creationId xmlns:a16="http://schemas.microsoft.com/office/drawing/2014/main" id="{07368DFC-7635-4750-96BC-0590007AC3B1}"/>
              </a:ext>
            </a:extLst>
          </p:cNvPr>
          <p:cNvPicPr>
            <a:picLocks noChangeAspect="1"/>
          </p:cNvPicPr>
          <p:nvPr/>
        </p:nvPicPr>
        <p:blipFill rotWithShape="1">
          <a:blip r:embed="rId5">
            <a:extLst>
              <a:ext uri="{28A0092B-C50C-407E-A947-70E740481C1C}">
                <a14:useLocalDpi xmlns:a14="http://schemas.microsoft.com/office/drawing/2010/main" val="0"/>
              </a:ext>
            </a:extLst>
          </a:blip>
          <a:srcRect l="12438" t="16272" r="27611" b="13250"/>
          <a:stretch/>
        </p:blipFill>
        <p:spPr>
          <a:xfrm>
            <a:off x="1231681" y="1608753"/>
            <a:ext cx="3380824" cy="3937510"/>
          </a:xfrm>
          <a:prstGeom prst="rect">
            <a:avLst/>
          </a:prstGeom>
          <a:effectLst>
            <a:reflection stA="17000" endPos="65000" dist="127000" dir="5400000" sy="-100000" algn="bl" rotWithShape="0"/>
          </a:effectLst>
        </p:spPr>
      </p:pic>
    </p:spTree>
    <p:extLst>
      <p:ext uri="{BB962C8B-B14F-4D97-AF65-F5344CB8AC3E}">
        <p14:creationId xmlns:p14="http://schemas.microsoft.com/office/powerpoint/2010/main" val="274591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CuadroTexto"/>
          <p:cNvSpPr txBox="1"/>
          <p:nvPr/>
        </p:nvSpPr>
        <p:spPr>
          <a:xfrm>
            <a:off x="3502913" y="979823"/>
            <a:ext cx="2303836" cy="369332"/>
          </a:xfrm>
          <a:prstGeom prst="rect">
            <a:avLst/>
          </a:prstGeom>
          <a:noFill/>
        </p:spPr>
        <p:txBody>
          <a:bodyPr wrap="none" rtlCol="0">
            <a:spAutoFit/>
          </a:bodyPr>
          <a:lstStyle/>
          <a:p>
            <a:r>
              <a:rPr lang="es-CO" b="1" dirty="0">
                <a:latin typeface="Myriad Pro" pitchFamily="34" charset="0"/>
              </a:rPr>
              <a:t>LÍNEA BIRRATEQUE</a:t>
            </a:r>
          </a:p>
        </p:txBody>
      </p:sp>
      <p:sp>
        <p:nvSpPr>
          <p:cNvPr id="10" name="9 CuadroTexto"/>
          <p:cNvSpPr txBox="1"/>
          <p:nvPr/>
        </p:nvSpPr>
        <p:spPr>
          <a:xfrm>
            <a:off x="5571537" y="5013176"/>
            <a:ext cx="2553904" cy="369332"/>
          </a:xfrm>
          <a:prstGeom prst="rect">
            <a:avLst/>
          </a:prstGeom>
          <a:noFill/>
        </p:spPr>
        <p:txBody>
          <a:bodyPr wrap="none" rtlCol="0">
            <a:spAutoFit/>
          </a:bodyPr>
          <a:lstStyle/>
          <a:p>
            <a:r>
              <a:rPr lang="es-CO" dirty="0">
                <a:latin typeface="Myriad Pro" pitchFamily="34" charset="0"/>
              </a:rPr>
              <a:t>DISEÑO MICHELANGELO</a:t>
            </a:r>
          </a:p>
        </p:txBody>
      </p:sp>
      <p:sp>
        <p:nvSpPr>
          <p:cNvPr id="5" name="4 Rectángulo"/>
          <p:cNvSpPr/>
          <p:nvPr/>
        </p:nvSpPr>
        <p:spPr>
          <a:xfrm>
            <a:off x="5571537" y="5013176"/>
            <a:ext cx="3009591"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extLst>
              <a:ext uri="{FF2B5EF4-FFF2-40B4-BE49-F238E27FC236}">
                <a16:creationId xmlns:a16="http://schemas.microsoft.com/office/drawing/2014/main" id="{3D4252C4-2C9D-4A0D-8513-D2FB3DCA2243}"/>
              </a:ext>
            </a:extLst>
          </p:cNvPr>
          <p:cNvPicPr>
            <a:picLocks noChangeAspect="1"/>
          </p:cNvPicPr>
          <p:nvPr/>
        </p:nvPicPr>
        <p:blipFill rotWithShape="1">
          <a:blip r:embed="rId4">
            <a:extLst>
              <a:ext uri="{28A0092B-C50C-407E-A947-70E740481C1C}">
                <a14:useLocalDpi xmlns:a14="http://schemas.microsoft.com/office/drawing/2010/main" val="0"/>
              </a:ext>
            </a:extLst>
          </a:blip>
          <a:srcRect t="4801" b="5860"/>
          <a:stretch/>
        </p:blipFill>
        <p:spPr>
          <a:xfrm>
            <a:off x="1512420" y="1556792"/>
            <a:ext cx="6284822" cy="3921031"/>
          </a:xfrm>
          <a:prstGeom prst="rect">
            <a:avLst/>
          </a:prstGeom>
          <a:effectLst>
            <a:reflection blurRad="6350" stA="41000" endPos="23000" dir="5400000" sy="-100000" algn="bl" rotWithShape="0"/>
          </a:effectLst>
        </p:spPr>
      </p:pic>
    </p:spTree>
    <p:extLst>
      <p:ext uri="{BB962C8B-B14F-4D97-AF65-F5344CB8AC3E}">
        <p14:creationId xmlns:p14="http://schemas.microsoft.com/office/powerpoint/2010/main" val="274591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3527876" y="1215418"/>
            <a:ext cx="2434641" cy="369332"/>
          </a:xfrm>
          <a:prstGeom prst="rect">
            <a:avLst/>
          </a:prstGeom>
          <a:noFill/>
        </p:spPr>
        <p:txBody>
          <a:bodyPr wrap="none" rtlCol="0">
            <a:spAutoFit/>
          </a:bodyPr>
          <a:lstStyle/>
          <a:p>
            <a:r>
              <a:rPr lang="es-CO" b="1" dirty="0"/>
              <a:t>DISEÑO IMERAVIGLIOSI</a:t>
            </a:r>
          </a:p>
        </p:txBody>
      </p:sp>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Imagen 16">
            <a:extLst>
              <a:ext uri="{FF2B5EF4-FFF2-40B4-BE49-F238E27FC236}">
                <a16:creationId xmlns:a16="http://schemas.microsoft.com/office/drawing/2014/main" id="{D269D3C2-344D-4E38-9072-A466ADA2D09E}"/>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35300" r="650" b="7851"/>
          <a:stretch/>
        </p:blipFill>
        <p:spPr>
          <a:xfrm>
            <a:off x="1534019" y="1783004"/>
            <a:ext cx="6422357" cy="3674912"/>
          </a:xfrm>
          <a:prstGeom prst="rect">
            <a:avLst/>
          </a:prstGeom>
          <a:effectLst>
            <a:reflection stA="27000" endPos="16000" dist="114300" dir="5400000" sy="-100000" algn="bl" rotWithShape="0"/>
          </a:effectLst>
        </p:spPr>
      </p:pic>
      <p:pic>
        <p:nvPicPr>
          <p:cNvPr id="9" name="16 Imagen">
            <a:extLst>
              <a:ext uri="{FF2B5EF4-FFF2-40B4-BE49-F238E27FC236}">
                <a16:creationId xmlns:a16="http://schemas.microsoft.com/office/drawing/2014/main" id="{A595F08F-B5A2-4BB1-9207-0B66B19242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810" y="432354"/>
            <a:ext cx="723209" cy="725960"/>
          </a:xfrm>
          <a:prstGeom prst="rect">
            <a:avLst/>
          </a:prstGeom>
        </p:spPr>
      </p:pic>
    </p:spTree>
    <p:extLst>
      <p:ext uri="{BB962C8B-B14F-4D97-AF65-F5344CB8AC3E}">
        <p14:creationId xmlns:p14="http://schemas.microsoft.com/office/powerpoint/2010/main" val="165042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3779912" y="1058235"/>
            <a:ext cx="1626086" cy="461665"/>
          </a:xfrm>
          <a:prstGeom prst="rect">
            <a:avLst/>
          </a:prstGeom>
          <a:noFill/>
        </p:spPr>
        <p:txBody>
          <a:bodyPr wrap="none" rtlCol="0">
            <a:spAutoFit/>
          </a:bodyPr>
          <a:lstStyle/>
          <a:p>
            <a:r>
              <a:rPr lang="es-CO" sz="2400" b="1" dirty="0"/>
              <a:t>ELEGANCIA</a:t>
            </a:r>
          </a:p>
        </p:txBody>
      </p:sp>
      <p:sp>
        <p:nvSpPr>
          <p:cNvPr id="6" name="5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8" name="7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8 Imagen"/>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2069" b="7840"/>
          <a:stretch/>
        </p:blipFill>
        <p:spPr>
          <a:xfrm>
            <a:off x="3933729" y="2330734"/>
            <a:ext cx="4173214" cy="3186498"/>
          </a:xfrm>
          <a:prstGeom prst="rect">
            <a:avLst/>
          </a:prstGeom>
          <a:effectLst>
            <a:reflection blurRad="6350" stA="50000" endA="300" endPos="21000" dist="152400" dir="5400000" sy="-100000" algn="bl" rotWithShape="0"/>
          </a:effectLst>
        </p:spPr>
      </p:pic>
      <p:pic>
        <p:nvPicPr>
          <p:cNvPr id="16" name="15 Imagen"/>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874" r="22526"/>
          <a:stretch/>
        </p:blipFill>
        <p:spPr>
          <a:xfrm>
            <a:off x="1096636" y="1289067"/>
            <a:ext cx="2526831" cy="3529085"/>
          </a:xfrm>
          <a:prstGeom prst="rect">
            <a:avLst/>
          </a:prstGeom>
          <a:effectLst>
            <a:reflection stA="50000" endA="300" endPos="25000" dist="127000" dir="5400000" sy="-100000" algn="bl" rotWithShape="0"/>
          </a:effectLst>
        </p:spPr>
      </p:pic>
      <p:pic>
        <p:nvPicPr>
          <p:cNvPr id="17" name="1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4368" y="451251"/>
            <a:ext cx="746902" cy="749742"/>
          </a:xfrm>
          <a:prstGeom prst="rect">
            <a:avLst/>
          </a:prstGeom>
        </p:spPr>
      </p:pic>
    </p:spTree>
    <p:extLst>
      <p:ext uri="{BB962C8B-B14F-4D97-AF65-F5344CB8AC3E}">
        <p14:creationId xmlns:p14="http://schemas.microsoft.com/office/powerpoint/2010/main" val="305478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4784576" y="2518112"/>
            <a:ext cx="3312368" cy="2492990"/>
          </a:xfrm>
          <a:prstGeom prst="rect">
            <a:avLst/>
          </a:prstGeom>
        </p:spPr>
        <p:txBody>
          <a:bodyPr wrap="square">
            <a:spAutoFit/>
          </a:bodyPr>
          <a:lstStyle/>
          <a:p>
            <a:pPr algn="just"/>
            <a:r>
              <a:rPr lang="es-CO" sz="1300" dirty="0">
                <a:latin typeface="Myriad Pro" pitchFamily="34" charset="0"/>
              </a:rPr>
              <a:t>Proceso desarrollado y realizado por el Centro de Investigación y desarrollo de Luigi Bormioli, aplicando la NANOTECNOLOGÍA directamente sobre los tallos de cristal. </a:t>
            </a:r>
          </a:p>
          <a:p>
            <a:pPr algn="just"/>
            <a:endParaRPr lang="es-CO" sz="1300" dirty="0">
              <a:latin typeface="Myriad Pro" pitchFamily="34" charset="0"/>
            </a:endParaRPr>
          </a:p>
          <a:p>
            <a:pPr algn="just"/>
            <a:r>
              <a:rPr lang="es-CO" sz="1300" dirty="0">
                <a:latin typeface="Myriad Pro" pitchFamily="34" charset="0"/>
              </a:rPr>
              <a:t>Este proceso endurece la superficie de cristal que aumenta su resistencia a la abrasión, que es responsable de la fragilidad de los tallos durante empleos.</a:t>
            </a:r>
          </a:p>
          <a:p>
            <a:pPr algn="just"/>
            <a:r>
              <a:rPr lang="es-CO" sz="1300" dirty="0">
                <a:latin typeface="Myriad Pro" pitchFamily="34" charset="0"/>
              </a:rPr>
              <a:t>Presente el las 2 nuevas tecnologías </a:t>
            </a:r>
            <a:r>
              <a:rPr lang="es-CO" sz="1300" b="1" dirty="0">
                <a:latin typeface="Myriad Pro" pitchFamily="34" charset="0"/>
              </a:rPr>
              <a:t>SON.hyx</a:t>
            </a:r>
            <a:r>
              <a:rPr lang="es-CO" sz="1300" dirty="0">
                <a:latin typeface="Myriad Pro" pitchFamily="34" charset="0"/>
              </a:rPr>
              <a:t> y </a:t>
            </a:r>
            <a:r>
              <a:rPr lang="es-CO" sz="1300" b="1" dirty="0">
                <a:latin typeface="Myriad Pro" pitchFamily="34" charset="0"/>
              </a:rPr>
              <a:t>SPARKX</a:t>
            </a:r>
          </a:p>
        </p:txBody>
      </p:sp>
      <p:sp>
        <p:nvSpPr>
          <p:cNvPr id="5" name="4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7" name="6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703" y="1457007"/>
            <a:ext cx="2765571" cy="663392"/>
          </a:xfrm>
          <a:prstGeom prst="rect">
            <a:avLst/>
          </a:prstGeom>
        </p:spPr>
      </p:pic>
      <p:sp>
        <p:nvSpPr>
          <p:cNvPr id="10" name="9 Rectángulo"/>
          <p:cNvSpPr/>
          <p:nvPr/>
        </p:nvSpPr>
        <p:spPr>
          <a:xfrm>
            <a:off x="4902515" y="5424204"/>
            <a:ext cx="2563907" cy="307777"/>
          </a:xfrm>
          <a:prstGeom prst="rect">
            <a:avLst/>
          </a:prstGeom>
        </p:spPr>
        <p:txBody>
          <a:bodyPr wrap="none">
            <a:spAutoFit/>
          </a:bodyPr>
          <a:lstStyle/>
          <a:p>
            <a:r>
              <a:rPr lang="es-CO" sz="1400" dirty="0">
                <a:latin typeface="Myriad Pro" pitchFamily="34" charset="0"/>
              </a:rPr>
              <a:t>http://www.luigibormioli.com/</a:t>
            </a:r>
          </a:p>
        </p:txBody>
      </p:sp>
      <p:pic>
        <p:nvPicPr>
          <p:cNvPr id="14" name="13 Imagen"/>
          <p:cNvPicPr>
            <a:picLocks noChangeAspect="1"/>
          </p:cNvPicPr>
          <p:nvPr/>
        </p:nvPicPr>
        <p:blipFill rotWithShape="1">
          <a:blip r:embed="rId5">
            <a:extLst>
              <a:ext uri="{28A0092B-C50C-407E-A947-70E740481C1C}">
                <a14:useLocalDpi xmlns:a14="http://schemas.microsoft.com/office/drawing/2010/main" val="0"/>
              </a:ext>
            </a:extLst>
          </a:blip>
          <a:srcRect l="7890" r="9353"/>
          <a:stretch/>
        </p:blipFill>
        <p:spPr>
          <a:xfrm>
            <a:off x="965196" y="1299317"/>
            <a:ext cx="3242389" cy="3917982"/>
          </a:xfrm>
          <a:prstGeom prst="rect">
            <a:avLst/>
          </a:prstGeom>
          <a:effectLst>
            <a:reflection blurRad="6350" stA="50000" endA="300" endPos="24000" dist="279400" dir="5400000" sy="-100000" algn="bl" rotWithShape="0"/>
          </a:effectLst>
        </p:spPr>
      </p:pic>
      <p:pic>
        <p:nvPicPr>
          <p:cNvPr id="13" name="Imagen 12">
            <a:extLst>
              <a:ext uri="{FF2B5EF4-FFF2-40B4-BE49-F238E27FC236}">
                <a16:creationId xmlns:a16="http://schemas.microsoft.com/office/drawing/2014/main" id="{032AB767-2683-1661-6DC6-9F5847825149}"/>
              </a:ext>
            </a:extLst>
          </p:cNvPr>
          <p:cNvPicPr>
            <a:picLocks noChangeAspect="1"/>
          </p:cNvPicPr>
          <p:nvPr/>
        </p:nvPicPr>
        <p:blipFill>
          <a:blip r:embed="rId6">
            <a:extLst>
              <a:ext uri="{28A0092B-C50C-407E-A947-70E740481C1C}">
                <a14:useLocalDpi xmlns:a14="http://schemas.microsoft.com/office/drawing/2010/main" val="0"/>
              </a:ext>
            </a:extLst>
          </a:blip>
          <a:srcRect l="14889" t="6124" r="15012" b="1700"/>
          <a:stretch/>
        </p:blipFill>
        <p:spPr>
          <a:xfrm>
            <a:off x="1067153" y="1340768"/>
            <a:ext cx="3027783" cy="3981297"/>
          </a:xfrm>
          <a:prstGeom prst="rect">
            <a:avLst/>
          </a:prstGeom>
        </p:spPr>
      </p:pic>
    </p:spTree>
    <p:extLst>
      <p:ext uri="{BB962C8B-B14F-4D97-AF65-F5344CB8AC3E}">
        <p14:creationId xmlns:p14="http://schemas.microsoft.com/office/powerpoint/2010/main" val="282278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2483768" y="1052736"/>
            <a:ext cx="3312368" cy="461665"/>
          </a:xfrm>
          <a:prstGeom prst="rect">
            <a:avLst/>
          </a:prstGeom>
        </p:spPr>
        <p:txBody>
          <a:bodyPr wrap="square">
            <a:spAutoFit/>
          </a:bodyPr>
          <a:lstStyle/>
          <a:p>
            <a:pPr algn="ctr"/>
            <a:r>
              <a:rPr lang="es-CO" sz="2400" b="1" dirty="0">
                <a:latin typeface="Myriad Pro" pitchFamily="34" charset="0"/>
              </a:rPr>
              <a:t>INNOVACION</a:t>
            </a:r>
          </a:p>
        </p:txBody>
      </p:sp>
      <p:sp>
        <p:nvSpPr>
          <p:cNvPr id="5" name="4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7" name="6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10 Imagen"/>
          <p:cNvPicPr>
            <a:picLocks noChangeAspect="1"/>
          </p:cNvPicPr>
          <p:nvPr/>
        </p:nvPicPr>
        <p:blipFill rotWithShape="1">
          <a:blip r:embed="rId5">
            <a:extLst>
              <a:ext uri="{28A0092B-C50C-407E-A947-70E740481C1C}">
                <a14:useLocalDpi xmlns:a14="http://schemas.microsoft.com/office/drawing/2010/main" val="0"/>
              </a:ext>
            </a:extLst>
          </a:blip>
          <a:srcRect l="5794" t="6459" r="10206" b="7215"/>
          <a:stretch/>
        </p:blipFill>
        <p:spPr>
          <a:xfrm>
            <a:off x="8007386" y="360087"/>
            <a:ext cx="720080" cy="692649"/>
          </a:xfrm>
          <a:prstGeom prst="rect">
            <a:avLst/>
          </a:prstGeom>
        </p:spPr>
      </p:pic>
      <p:pic>
        <p:nvPicPr>
          <p:cNvPr id="9" name="Imagen 8">
            <a:extLst>
              <a:ext uri="{FF2B5EF4-FFF2-40B4-BE49-F238E27FC236}">
                <a16:creationId xmlns:a16="http://schemas.microsoft.com/office/drawing/2014/main" id="{E54AC825-A133-4426-AD9F-DBEACB35F52C}"/>
              </a:ext>
            </a:extLst>
          </p:cNvPr>
          <p:cNvPicPr>
            <a:picLocks noChangeAspect="1"/>
          </p:cNvPicPr>
          <p:nvPr/>
        </p:nvPicPr>
        <p:blipFill rotWithShape="1">
          <a:blip r:embed="rId6">
            <a:extLst>
              <a:ext uri="{28A0092B-C50C-407E-A947-70E740481C1C}">
                <a14:useLocalDpi xmlns:a14="http://schemas.microsoft.com/office/drawing/2010/main" val="0"/>
              </a:ext>
            </a:extLst>
          </a:blip>
          <a:srcRect l="5534" t="19236" r="6512"/>
          <a:stretch/>
        </p:blipFill>
        <p:spPr>
          <a:xfrm>
            <a:off x="4741419" y="1643412"/>
            <a:ext cx="3602775" cy="2664730"/>
          </a:xfrm>
          <a:prstGeom prst="rect">
            <a:avLst/>
          </a:prstGeom>
          <a:effectLst>
            <a:reflection stA="26000" endPos="35000" dist="50800" dir="5400000" sy="-100000" algn="bl" rotWithShape="0"/>
          </a:effectLst>
        </p:spPr>
      </p:pic>
      <p:pic>
        <p:nvPicPr>
          <p:cNvPr id="10" name="Imagen 9">
            <a:extLst>
              <a:ext uri="{FF2B5EF4-FFF2-40B4-BE49-F238E27FC236}">
                <a16:creationId xmlns:a16="http://schemas.microsoft.com/office/drawing/2014/main" id="{8C9F7B14-B0CD-4A6C-8C25-B99393B118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06" t="22896" r="3843" b="20273"/>
          <a:stretch/>
        </p:blipFill>
        <p:spPr>
          <a:xfrm>
            <a:off x="1014395" y="2708920"/>
            <a:ext cx="3557605" cy="3101133"/>
          </a:xfrm>
          <a:prstGeom prst="rect">
            <a:avLst/>
          </a:prstGeom>
          <a:effectLst>
            <a:reflection stA="23000" endPos="65000" dist="101600" dir="5400000" sy="-100000" algn="bl" rotWithShape="0"/>
          </a:effectLst>
        </p:spPr>
      </p:pic>
    </p:spTree>
    <p:extLst>
      <p:ext uri="{BB962C8B-B14F-4D97-AF65-F5344CB8AC3E}">
        <p14:creationId xmlns:p14="http://schemas.microsoft.com/office/powerpoint/2010/main" val="394154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pic>
        <p:nvPicPr>
          <p:cNvPr id="18" name="Imagen 17">
            <a:extLst>
              <a:ext uri="{FF2B5EF4-FFF2-40B4-BE49-F238E27FC236}">
                <a16:creationId xmlns:a16="http://schemas.microsoft.com/office/drawing/2014/main" id="{CE70D02B-5FD7-468D-BEAE-DD4ED1013C31}"/>
              </a:ext>
            </a:extLst>
          </p:cNvPr>
          <p:cNvPicPr>
            <a:picLocks noChangeAspect="1"/>
          </p:cNvPicPr>
          <p:nvPr/>
        </p:nvPicPr>
        <p:blipFill rotWithShape="1">
          <a:blip r:embed="rId3">
            <a:extLst>
              <a:ext uri="{28A0092B-C50C-407E-A947-70E740481C1C}">
                <a14:useLocalDpi xmlns:a14="http://schemas.microsoft.com/office/drawing/2010/main" val="0"/>
              </a:ext>
            </a:extLst>
          </a:blip>
          <a:srcRect l="-1123" r="14193"/>
          <a:stretch/>
        </p:blipFill>
        <p:spPr>
          <a:xfrm>
            <a:off x="989509" y="1350372"/>
            <a:ext cx="3282757" cy="3776313"/>
          </a:xfrm>
          <a:prstGeom prst="rect">
            <a:avLst/>
          </a:prstGeom>
        </p:spPr>
      </p:pic>
      <p:sp>
        <p:nvSpPr>
          <p:cNvPr id="5" name="4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Rectángulo"/>
          <p:cNvSpPr/>
          <p:nvPr/>
        </p:nvSpPr>
        <p:spPr>
          <a:xfrm>
            <a:off x="4199301" y="1068704"/>
            <a:ext cx="3955190" cy="4339650"/>
          </a:xfrm>
          <a:prstGeom prst="rect">
            <a:avLst/>
          </a:prstGeom>
          <a:solidFill>
            <a:schemeClr val="tx1"/>
          </a:solidFill>
          <a:effectLst>
            <a:reflection stA="45000" endPos="9000" dist="152400" dir="5400000" sy="-100000" algn="bl" rotWithShape="0"/>
          </a:effectLst>
        </p:spPr>
        <p:txBody>
          <a:bodyPr wrap="square">
            <a:spAutoFit/>
          </a:bodyPr>
          <a:lstStyle/>
          <a:p>
            <a:pPr algn="just" fontAlgn="t"/>
            <a:r>
              <a:rPr lang="es-CO" sz="1300" dirty="0">
                <a:latin typeface="Myriad Pro" pitchFamily="34" charset="0"/>
              </a:rPr>
              <a:t> </a:t>
            </a:r>
            <a:endParaRPr lang="es-CO" sz="1300" dirty="0">
              <a:solidFill>
                <a:schemeClr val="bg1"/>
              </a:solidFill>
              <a:latin typeface="Myriad Pro" pitchFamily="34" charset="0"/>
            </a:endParaRPr>
          </a:p>
          <a:p>
            <a:pPr algn="just" fontAlgn="t"/>
            <a:r>
              <a:rPr lang="es-CO" sz="1600" b="1" dirty="0">
                <a:solidFill>
                  <a:schemeClr val="bg1"/>
                </a:solidFill>
                <a:latin typeface="Myriad Pro" pitchFamily="34" charset="0"/>
              </a:rPr>
              <a:t>Luigi Bormioli </a:t>
            </a:r>
          </a:p>
          <a:p>
            <a:pPr algn="just" fontAlgn="t"/>
            <a:r>
              <a:rPr lang="es-CO" sz="1300" dirty="0">
                <a:solidFill>
                  <a:schemeClr val="bg1"/>
                </a:solidFill>
                <a:latin typeface="Myriad Pro" pitchFamily="34" charset="0"/>
              </a:rPr>
              <a:t>produce cristalino fino en apariencia y elegancia, pero sin plomo, con un precio asequible y ampliamente disponible. </a:t>
            </a:r>
          </a:p>
          <a:p>
            <a:pPr algn="just" fontAlgn="t"/>
            <a:br>
              <a:rPr lang="es-CO" sz="1300" dirty="0">
                <a:solidFill>
                  <a:schemeClr val="bg1"/>
                </a:solidFill>
                <a:latin typeface="Myriad Pro" pitchFamily="34" charset="0"/>
              </a:rPr>
            </a:br>
            <a:r>
              <a:rPr lang="es-CO" sz="1300" dirty="0">
                <a:solidFill>
                  <a:schemeClr val="bg1"/>
                </a:solidFill>
                <a:latin typeface="Myriad Pro" pitchFamily="34" charset="0"/>
              </a:rPr>
              <a:t>Como fabricantes de cristalino italiano, Luigi Bormioli es relativamente joven (fundada en 1946), pero su devoción a la estética del diseño y fabricación del cristalino se basan en los métodos de fabricación de cristalino italiano que han florecido en la isla veneciana de Murano desde la Edad Media. </a:t>
            </a:r>
          </a:p>
          <a:p>
            <a:pPr algn="just" fontAlgn="t"/>
            <a:endParaRPr lang="es-CO" sz="1300" dirty="0">
              <a:solidFill>
                <a:schemeClr val="bg1"/>
              </a:solidFill>
              <a:latin typeface="Myriad Pro" pitchFamily="34" charset="0"/>
            </a:endParaRPr>
          </a:p>
          <a:p>
            <a:pPr algn="just" fontAlgn="t"/>
            <a:r>
              <a:rPr lang="es-CO" sz="1300" dirty="0">
                <a:solidFill>
                  <a:schemeClr val="bg1"/>
                </a:solidFill>
                <a:latin typeface="Myriad Pro" pitchFamily="34" charset="0"/>
              </a:rPr>
              <a:t>La familia Bormioli continúa su misión: un compromiso con el gran diseño, la artesanía tradicional italiana, y la tecnología de la nueva era de fabricación del cristalino, para crear hermosos objetos de cristalino de la más alta calidad.</a:t>
            </a:r>
          </a:p>
          <a:p>
            <a:pPr algn="just" fontAlgn="t"/>
            <a:endParaRPr lang="es-CO" sz="1300" dirty="0">
              <a:solidFill>
                <a:schemeClr val="bg1"/>
              </a:solidFill>
              <a:latin typeface="Myriad Pro" pitchFamily="34" charset="0"/>
            </a:endParaRPr>
          </a:p>
          <a:p>
            <a:pPr algn="just" fontAlgn="t"/>
            <a:endParaRPr lang="es-CO" sz="1300" dirty="0">
              <a:solidFill>
                <a:schemeClr val="bg1"/>
              </a:solidFill>
              <a:latin typeface="Myriad Pro" pitchFamily="34" charset="0"/>
            </a:endParaRPr>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10" name="9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48548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5" name="4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1547664" y="2090172"/>
            <a:ext cx="6400791" cy="2677656"/>
          </a:xfrm>
          <a:prstGeom prst="rect">
            <a:avLst/>
          </a:prstGeom>
          <a:noFill/>
          <a:scene3d>
            <a:camera prst="orthographicFront"/>
            <a:lightRig rig="threePt" dir="t"/>
          </a:scene3d>
          <a:sp3d extrusionH="38100" contourW="38100" prstMaterial="metal">
            <a:bevelT w="184150" h="133350"/>
          </a:sp3d>
        </p:spPr>
        <p:txBody>
          <a:bodyPr wrap="none" rtlCol="0">
            <a:spAutoFit/>
          </a:bodyPr>
          <a:lstStyle/>
          <a:p>
            <a:pPr algn="ctr"/>
            <a:r>
              <a:rPr lang="es-CO" b="1" dirty="0">
                <a:latin typeface="Myriad Pro" pitchFamily="34" charset="0"/>
              </a:rPr>
              <a:t>CONTACTO</a:t>
            </a:r>
          </a:p>
          <a:p>
            <a:pPr algn="ctr"/>
            <a:endParaRPr lang="es-CO" b="1" dirty="0">
              <a:latin typeface="Myriad Pro" pitchFamily="34" charset="0"/>
            </a:endParaRPr>
          </a:p>
          <a:p>
            <a:pPr algn="ctr"/>
            <a:endParaRPr lang="es-CO" dirty="0">
              <a:latin typeface="Myriad Pro" pitchFamily="34" charset="0"/>
            </a:endParaRPr>
          </a:p>
          <a:p>
            <a:pPr algn="ctr"/>
            <a:r>
              <a:rPr lang="es-CO" sz="1600" dirty="0" err="1">
                <a:latin typeface="Myriad Pro" pitchFamily="34" charset="0"/>
              </a:rPr>
              <a:t>Cra</a:t>
            </a:r>
            <a:r>
              <a:rPr lang="es-CO" sz="1600" dirty="0">
                <a:latin typeface="Myriad Pro" pitchFamily="34" charset="0"/>
              </a:rPr>
              <a:t>. 10 # 85 – 14 Segundo piso Tel. ( 57 1) 9501970 Cel. 320 9674153</a:t>
            </a:r>
          </a:p>
          <a:p>
            <a:pPr algn="ctr"/>
            <a:r>
              <a:rPr lang="es-CO" sz="1600" dirty="0">
                <a:latin typeface="Myriad Pro" pitchFamily="34" charset="0"/>
              </a:rPr>
              <a:t>Bogotá – Colombia</a:t>
            </a:r>
          </a:p>
          <a:p>
            <a:pPr algn="ctr"/>
            <a:endParaRPr lang="es-CO" sz="1600" dirty="0">
              <a:latin typeface="Myriad Pro" pitchFamily="34" charset="0"/>
            </a:endParaRPr>
          </a:p>
          <a:p>
            <a:pPr algn="ctr"/>
            <a:r>
              <a:rPr lang="es-CO" dirty="0">
                <a:latin typeface="Myriad Pro" pitchFamily="34" charset="0"/>
              </a:rPr>
              <a:t>dcorrales@eurolink.com.co</a:t>
            </a:r>
          </a:p>
          <a:p>
            <a:pPr algn="ctr"/>
            <a:endParaRPr lang="es-CO" sz="2400" b="1" dirty="0">
              <a:latin typeface="Myriad Pro" pitchFamily="34" charset="0"/>
            </a:endParaRPr>
          </a:p>
          <a:p>
            <a:pPr algn="ctr"/>
            <a:r>
              <a:rPr lang="es-CO" sz="2400" dirty="0">
                <a:latin typeface="Myriad Pro" pitchFamily="34" charset="0"/>
              </a:rPr>
              <a:t>www.eurolinkprofessional.com.co</a:t>
            </a:r>
          </a:p>
        </p:txBody>
      </p:sp>
    </p:spTree>
    <p:extLst>
      <p:ext uri="{BB962C8B-B14F-4D97-AF65-F5344CB8AC3E}">
        <p14:creationId xmlns:p14="http://schemas.microsoft.com/office/powerpoint/2010/main" val="369766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5" name="4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p:cNvSpPr/>
          <p:nvPr/>
        </p:nvSpPr>
        <p:spPr>
          <a:xfrm>
            <a:off x="1259632" y="1996939"/>
            <a:ext cx="3516113" cy="3693319"/>
          </a:xfrm>
          <a:prstGeom prst="rect">
            <a:avLst/>
          </a:prstGeom>
          <a:noFill/>
        </p:spPr>
        <p:txBody>
          <a:bodyPr wrap="square">
            <a:spAutoFit/>
          </a:bodyPr>
          <a:lstStyle/>
          <a:p>
            <a:pPr algn="just" fontAlgn="t"/>
            <a:r>
              <a:rPr lang="es-CO" sz="1300" dirty="0">
                <a:latin typeface="Myriad Pro" pitchFamily="34" charset="0"/>
              </a:rPr>
              <a:t>Si bien Venecia simboliza el arte del vidrio de primer orden, la contribución de fabricantes de vidrio de Murano es la creación de un vidrio transparente, y brillante llamado cristalino. Con el tiempo, sus procesos una vez secretos se extendieron por toda Italia y, finalmente, a toda Europa.</a:t>
            </a:r>
          </a:p>
          <a:p>
            <a:pPr algn="just" fontAlgn="t"/>
            <a:r>
              <a:rPr lang="es-CO" sz="1300" dirty="0">
                <a:latin typeface="Myriad Pro" pitchFamily="34" charset="0"/>
              </a:rPr>
              <a:t> </a:t>
            </a:r>
            <a:br>
              <a:rPr lang="es-CO" sz="1300" dirty="0">
                <a:latin typeface="Myriad Pro" pitchFamily="34" charset="0"/>
              </a:rPr>
            </a:br>
            <a:r>
              <a:rPr lang="es-CO" sz="1300" dirty="0">
                <a:latin typeface="Myriad Pro" pitchFamily="34" charset="0"/>
              </a:rPr>
              <a:t>En Italia, los principales centros de fabricación de cristalino se suscitaron en el Altare y en Parma, sede de Luigi Bormioli. Si bien ésta empresa abarca la fabricación de cristalino artesanal de maestros italianos, está comprometida con la aplicación de la tecnología moderna de este antiguo arte para crear un producto de fuerza, claridad cristalina, y asequibilidad. </a:t>
            </a:r>
          </a:p>
          <a:p>
            <a:pPr algn="just" fontAlgn="t"/>
            <a:endParaRPr lang="es-CO" sz="1300" dirty="0">
              <a:solidFill>
                <a:schemeClr val="bg1"/>
              </a:solidFill>
              <a:latin typeface="Myriad Pro" pitchFamily="34" charset="0"/>
            </a:endParaRPr>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70" y="716637"/>
            <a:ext cx="3482919" cy="4277380"/>
          </a:xfrm>
          <a:prstGeom prst="rect">
            <a:avLst/>
          </a:prstGeom>
        </p:spPr>
      </p:pic>
      <p:sp>
        <p:nvSpPr>
          <p:cNvPr id="12" name="11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14" name="13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57913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4139952" y="1505558"/>
            <a:ext cx="3136889" cy="4225868"/>
          </a:xfrm>
          <a:prstGeom prst="rect">
            <a:avLst/>
          </a:prstGeom>
          <a:solidFill>
            <a:schemeClr val="tx1"/>
          </a:solidFill>
          <a:effectLst>
            <a:reflection stA="45000" endPos="8000" dist="127000" dir="5400000" sy="-100000" algn="bl" rotWithShape="0"/>
          </a:effectLst>
        </p:spPr>
        <p:txBody>
          <a:bodyPr wrap="square">
            <a:spAutoFit/>
          </a:bodyPr>
          <a:lstStyle/>
          <a:p>
            <a:endParaRPr lang="es-CO" sz="1300" dirty="0">
              <a:solidFill>
                <a:schemeClr val="bg1"/>
              </a:solidFill>
              <a:latin typeface="Myriad Pro" pitchFamily="34" charset="0"/>
            </a:endParaRPr>
          </a:p>
          <a:p>
            <a:pPr algn="ctr"/>
            <a:r>
              <a:rPr lang="es-CO" sz="1300" b="1" dirty="0">
                <a:solidFill>
                  <a:schemeClr val="bg1"/>
                </a:solidFill>
                <a:latin typeface="Myriad Pro" pitchFamily="34" charset="0"/>
              </a:rPr>
              <a:t>NUEVO CRISTALINO SONORO POR EXCELENCIA </a:t>
            </a:r>
          </a:p>
          <a:p>
            <a:endParaRPr lang="es-CO" sz="1300" dirty="0">
              <a:solidFill>
                <a:schemeClr val="bg1"/>
              </a:solidFill>
              <a:latin typeface="Myriad Pro" pitchFamily="34" charset="0"/>
            </a:endParaRPr>
          </a:p>
          <a:p>
            <a:pPr algn="just"/>
            <a:r>
              <a:rPr lang="es-CO" sz="1300" dirty="0">
                <a:solidFill>
                  <a:schemeClr val="bg1"/>
                </a:solidFill>
                <a:latin typeface="Myriad Pro" pitchFamily="34" charset="0"/>
              </a:rPr>
              <a:t>El cristalino de la compañía Luigi Bormioli, siempre se ha producido con los más puros materiales, sin plomo y con las más avanzadas tecnologías en su proceso de fabricación. Éste cristalino después de su fabricación presenta un extremo nivel de transparencia y un alto nivel de brillo. </a:t>
            </a:r>
          </a:p>
          <a:p>
            <a:pPr algn="just"/>
            <a:endParaRPr lang="es-CO" sz="1300" dirty="0">
              <a:solidFill>
                <a:schemeClr val="bg1"/>
              </a:solidFill>
              <a:latin typeface="Myriad Pro" pitchFamily="34" charset="0"/>
            </a:endParaRPr>
          </a:p>
          <a:p>
            <a:pPr algn="just"/>
            <a:r>
              <a:rPr lang="es-CO" sz="1300" dirty="0">
                <a:solidFill>
                  <a:schemeClr val="bg1"/>
                </a:solidFill>
                <a:latin typeface="Myriad Pro" pitchFamily="34" charset="0"/>
              </a:rPr>
              <a:t>Todas las diferentes clases de cristal están clasificadas por medio  de acuerdos internacionales. </a:t>
            </a:r>
          </a:p>
          <a:p>
            <a:pPr algn="just"/>
            <a:r>
              <a:rPr lang="es-CO" sz="1300" dirty="0">
                <a:solidFill>
                  <a:schemeClr val="bg1"/>
                </a:solidFill>
                <a:latin typeface="Myriad Pro" pitchFamily="34" charset="0"/>
              </a:rPr>
              <a:t>La clasificación para cada tipo de cristal es determinada únicamente por las materias primas que contienen. </a:t>
            </a:r>
          </a:p>
          <a:p>
            <a:pPr algn="just"/>
            <a:endParaRPr lang="es-CO" sz="1300" dirty="0">
              <a:solidFill>
                <a:schemeClr val="bg1"/>
              </a:solidFill>
              <a:latin typeface="Myriad Pro" pitchFamily="34" charset="0"/>
            </a:endParaRPr>
          </a:p>
        </p:txBody>
      </p:sp>
      <p:sp>
        <p:nvSpPr>
          <p:cNvPr id="5" name="4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7" name="6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590" y="1671805"/>
            <a:ext cx="1765362" cy="3893374"/>
          </a:xfrm>
          <a:prstGeom prst="rect">
            <a:avLst/>
          </a:prstGeom>
          <a:effectLst>
            <a:reflection stA="45000" endPos="8000" dist="127000" dir="5400000" sy="-100000" algn="bl" rotWithShape="0"/>
          </a:effectLst>
        </p:spPr>
      </p:pic>
      <p:pic>
        <p:nvPicPr>
          <p:cNvPr id="12" name="Imagen 11">
            <a:extLst>
              <a:ext uri="{FF2B5EF4-FFF2-40B4-BE49-F238E27FC236}">
                <a16:creationId xmlns:a16="http://schemas.microsoft.com/office/drawing/2014/main" id="{10C94613-16AA-442D-8C3B-88E3BE537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124744"/>
            <a:ext cx="838737" cy="841927"/>
          </a:xfrm>
          <a:prstGeom prst="rect">
            <a:avLst/>
          </a:prstGeom>
        </p:spPr>
      </p:pic>
    </p:spTree>
    <p:extLst>
      <p:ext uri="{BB962C8B-B14F-4D97-AF65-F5344CB8AC3E}">
        <p14:creationId xmlns:p14="http://schemas.microsoft.com/office/powerpoint/2010/main" val="286733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3707904" y="1194109"/>
            <a:ext cx="4326211" cy="4493538"/>
          </a:xfrm>
          <a:prstGeom prst="rect">
            <a:avLst/>
          </a:prstGeom>
        </p:spPr>
        <p:txBody>
          <a:bodyPr wrap="square">
            <a:spAutoFit/>
          </a:bodyPr>
          <a:lstStyle/>
          <a:p>
            <a:pPr algn="just"/>
            <a:r>
              <a:rPr lang="es-CO" sz="1300" dirty="0">
                <a:latin typeface="Myriad Pro" pitchFamily="34" charset="0"/>
              </a:rPr>
              <a:t>Para obtener la transparencia absoluta, la pureza y la resistencia, varios factores están implicados, como los procesos tecnológicos empleados. Estas propiedades sólo pueden ser evaluadas objetivamente por medidas cuantitativas. Estas medidas son adoptadas por Luigi Bormioli. </a:t>
            </a:r>
          </a:p>
          <a:p>
            <a:pPr algn="just"/>
            <a:r>
              <a:rPr lang="es-CO" sz="1300" dirty="0">
                <a:latin typeface="Myriad Pro" pitchFamily="34" charset="0"/>
              </a:rPr>
              <a:t>Después de la creación del primer vaso por nuestro equipo de investigación interno, Luigi </a:t>
            </a:r>
            <a:r>
              <a:rPr lang="es-CO" sz="1300" dirty="0" err="1">
                <a:latin typeface="Myriad Pro" pitchFamily="34" charset="0"/>
              </a:rPr>
              <a:t>Bormioli</a:t>
            </a:r>
            <a:r>
              <a:rPr lang="es-CO" sz="1300" dirty="0">
                <a:latin typeface="Myriad Pro" pitchFamily="34" charset="0"/>
              </a:rPr>
              <a:t> siguió invirtiendo en la investigación y después de aproximadamente dieciocho meses de pruebas, nuestros laboratorios de investigaciones crearon un nuevo tipo de cristalino (sin el plomo), radicalmente mejorando las propiedades del tipo corriente de cristalino, en propiedades mecánicas y químicas, mejorando bastante sus propiedades ópticas.</a:t>
            </a:r>
          </a:p>
          <a:p>
            <a:pPr algn="just"/>
            <a:r>
              <a:rPr lang="es-CO" sz="1300" dirty="0">
                <a:latin typeface="Myriad Pro" pitchFamily="34" charset="0"/>
              </a:rPr>
              <a:t> Este nuevo material, llamado </a:t>
            </a:r>
            <a:r>
              <a:rPr lang="es-CO" sz="1300" b="1" dirty="0">
                <a:latin typeface="Myriad Pro" pitchFamily="34" charset="0"/>
              </a:rPr>
              <a:t>SON.hyx</a:t>
            </a:r>
            <a:r>
              <a:rPr lang="es-CO" sz="1300" dirty="0">
                <a:latin typeface="Myriad Pro" pitchFamily="34" charset="0"/>
              </a:rPr>
              <a:t>, es obtenido por procesos avanzados tecnológicos, y esto es un cristalino de alto rendimiento con un índice de sonoridad (propiedades acústicas) típico de él de cristal precioso. </a:t>
            </a:r>
          </a:p>
          <a:p>
            <a:r>
              <a:rPr lang="es-CO" sz="1300" b="1" dirty="0">
                <a:latin typeface="Myriad Pro" pitchFamily="34" charset="0"/>
              </a:rPr>
              <a:t>SON.hyx</a:t>
            </a:r>
            <a:r>
              <a:rPr lang="es-CO" sz="1300" dirty="0">
                <a:latin typeface="Myriad Pro" pitchFamily="34" charset="0"/>
              </a:rPr>
              <a:t>, cristalino es un paso adelante a la competencia debido al hecho que sus propiedades cuantitativas son de reconocimiento universal. </a:t>
            </a:r>
          </a:p>
        </p:txBody>
      </p:sp>
      <p:sp>
        <p:nvSpPr>
          <p:cNvPr id="5" name="4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7" name="6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273972"/>
            <a:ext cx="2095793" cy="1333686"/>
          </a:xfrm>
          <a:prstGeom prst="rect">
            <a:avLst/>
          </a:prstGeom>
        </p:spPr>
      </p:pic>
      <p:pic>
        <p:nvPicPr>
          <p:cNvPr id="14" name="1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2720120"/>
            <a:ext cx="2141999" cy="2733192"/>
          </a:xfrm>
          <a:prstGeom prst="rect">
            <a:avLst/>
          </a:prstGeom>
        </p:spPr>
      </p:pic>
      <p:pic>
        <p:nvPicPr>
          <p:cNvPr id="11" name="Imagen 10">
            <a:extLst>
              <a:ext uri="{FF2B5EF4-FFF2-40B4-BE49-F238E27FC236}">
                <a16:creationId xmlns:a16="http://schemas.microsoft.com/office/drawing/2014/main" id="{422B1D80-45CB-4712-9898-31840D4CE3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4115" y="401723"/>
            <a:ext cx="723210" cy="725961"/>
          </a:xfrm>
          <a:prstGeom prst="rect">
            <a:avLst/>
          </a:prstGeom>
        </p:spPr>
      </p:pic>
    </p:spTree>
    <p:extLst>
      <p:ext uri="{BB962C8B-B14F-4D97-AF65-F5344CB8AC3E}">
        <p14:creationId xmlns:p14="http://schemas.microsoft.com/office/powerpoint/2010/main" val="418363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1403648" y="1940321"/>
            <a:ext cx="3600400" cy="2893100"/>
          </a:xfrm>
          <a:prstGeom prst="rect">
            <a:avLst/>
          </a:prstGeom>
        </p:spPr>
        <p:txBody>
          <a:bodyPr wrap="square">
            <a:spAutoFit/>
          </a:bodyPr>
          <a:lstStyle/>
          <a:p>
            <a:pPr algn="ctr"/>
            <a:r>
              <a:rPr lang="es-CO" sz="1300" b="1" dirty="0">
                <a:latin typeface="Myriad Pro" pitchFamily="34" charset="0"/>
              </a:rPr>
              <a:t>NUEVAS TECNOLOGIAS</a:t>
            </a:r>
          </a:p>
          <a:p>
            <a:pPr algn="ctr"/>
            <a:endParaRPr lang="es-CO" sz="1300" dirty="0">
              <a:latin typeface="Myriad Pro" pitchFamily="34" charset="0"/>
            </a:endParaRPr>
          </a:p>
          <a:p>
            <a:pPr algn="just"/>
            <a:r>
              <a:rPr lang="es-CO" sz="1300" b="1" dirty="0">
                <a:latin typeface="Myriad Pro" pitchFamily="34" charset="0"/>
              </a:rPr>
              <a:t>SON.hyx </a:t>
            </a:r>
            <a:r>
              <a:rPr lang="es-CO" sz="1300" dirty="0">
                <a:latin typeface="Myriad Pro" pitchFamily="34" charset="0"/>
              </a:rPr>
              <a:t>es un nuevo cristalino de última tecnología fabricado sin plomo, con unas propiedades excepcionales: </a:t>
            </a:r>
          </a:p>
          <a:p>
            <a:pPr algn="just"/>
            <a:r>
              <a:rPr lang="es-CO" sz="1300" dirty="0">
                <a:latin typeface="Myriad Pro" pitchFamily="34" charset="0"/>
              </a:rPr>
              <a:t>Total transparencia y brillo: perfecta restitución de los colores naturales del vino u otros líquidos contenidos. </a:t>
            </a:r>
          </a:p>
          <a:p>
            <a:pPr algn="just"/>
            <a:r>
              <a:rPr lang="es-CO" sz="1300" b="1" dirty="0">
                <a:latin typeface="Myriad Pro" pitchFamily="34" charset="0"/>
              </a:rPr>
              <a:t>Resistencia</a:t>
            </a:r>
            <a:r>
              <a:rPr lang="es-CO" sz="1300" dirty="0">
                <a:latin typeface="Myriad Pro" pitchFamily="34" charset="0"/>
              </a:rPr>
              <a:t>: garantía de más de 4.000 ciclos de lavado industrial con una transparencia y brillantez inalterables. </a:t>
            </a:r>
          </a:p>
          <a:p>
            <a:pPr algn="just"/>
            <a:r>
              <a:rPr lang="es-CO" sz="1300" b="1" dirty="0">
                <a:latin typeface="Myriad Pro" pitchFamily="34" charset="0"/>
              </a:rPr>
              <a:t>Sonoridad</a:t>
            </a:r>
            <a:r>
              <a:rPr lang="es-CO" sz="1300" dirty="0">
                <a:latin typeface="Myriad Pro" pitchFamily="34" charset="0"/>
              </a:rPr>
              <a:t>: sonoridad cristalina amplificada. </a:t>
            </a:r>
          </a:p>
          <a:p>
            <a:pPr algn="just"/>
            <a:r>
              <a:rPr lang="es-CO" sz="1300" b="1" dirty="0">
                <a:latin typeface="Myriad Pro" pitchFamily="34" charset="0"/>
              </a:rPr>
              <a:t>Solidez</a:t>
            </a:r>
            <a:r>
              <a:rPr lang="es-CO" sz="1300" dirty="0">
                <a:latin typeface="Myriad Pro" pitchFamily="34" charset="0"/>
              </a:rPr>
              <a:t>: alta resistencia a los golpes mecánicos. </a:t>
            </a:r>
          </a:p>
        </p:txBody>
      </p:sp>
      <p:sp>
        <p:nvSpPr>
          <p:cNvPr id="5" name="4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7" name="6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7 Imagen"/>
          <p:cNvPicPr>
            <a:picLocks noChangeAspect="1"/>
          </p:cNvPicPr>
          <p:nvPr/>
        </p:nvPicPr>
        <p:blipFill rotWithShape="1">
          <a:blip r:embed="rId4">
            <a:extLst>
              <a:ext uri="{28A0092B-C50C-407E-A947-70E740481C1C}">
                <a14:useLocalDpi xmlns:a14="http://schemas.microsoft.com/office/drawing/2010/main" val="0"/>
              </a:ext>
            </a:extLst>
          </a:blip>
          <a:srcRect l="5794" t="6459" r="10206" b="7215"/>
          <a:stretch/>
        </p:blipFill>
        <p:spPr>
          <a:xfrm>
            <a:off x="7933160" y="448316"/>
            <a:ext cx="720080" cy="692649"/>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774" y="1789037"/>
            <a:ext cx="2576507" cy="3195668"/>
          </a:xfrm>
          <a:prstGeom prst="rect">
            <a:avLst/>
          </a:prstGeom>
          <a:effectLst>
            <a:reflection stA="29000" endPos="65000" dist="50800" dir="5400000" sy="-100000" algn="bl" rotWithShape="0"/>
          </a:effectLst>
        </p:spPr>
      </p:pic>
    </p:spTree>
    <p:extLst>
      <p:ext uri="{BB962C8B-B14F-4D97-AF65-F5344CB8AC3E}">
        <p14:creationId xmlns:p14="http://schemas.microsoft.com/office/powerpoint/2010/main" val="242149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2012899" y="1268760"/>
            <a:ext cx="5330711" cy="2292935"/>
          </a:xfrm>
          <a:prstGeom prst="rect">
            <a:avLst/>
          </a:prstGeom>
        </p:spPr>
        <p:txBody>
          <a:bodyPr wrap="square">
            <a:spAutoFit/>
          </a:bodyPr>
          <a:lstStyle/>
          <a:p>
            <a:pPr algn="ctr"/>
            <a:r>
              <a:rPr lang="es-CO" sz="1300" b="1" dirty="0">
                <a:latin typeface="Myriad Pro" pitchFamily="34" charset="0"/>
              </a:rPr>
              <a:t>PROPIEDADES OPTICAS </a:t>
            </a:r>
          </a:p>
          <a:p>
            <a:pPr algn="ctr"/>
            <a:r>
              <a:rPr lang="es-CO" sz="1300" dirty="0">
                <a:latin typeface="Myriad Pro" pitchFamily="34" charset="0"/>
              </a:rPr>
              <a:t>	</a:t>
            </a:r>
          </a:p>
          <a:p>
            <a:pPr algn="just"/>
            <a:r>
              <a:rPr lang="es-CO" sz="1300" b="1" dirty="0">
                <a:latin typeface="Myriad Pro" pitchFamily="34" charset="0"/>
              </a:rPr>
              <a:t>SON.hyx </a:t>
            </a:r>
            <a:r>
              <a:rPr lang="es-CO" sz="1300" dirty="0">
                <a:latin typeface="Myriad Pro" pitchFamily="34" charset="0"/>
              </a:rPr>
              <a:t>puede ser definido como un material totalmente ligero permeable, absolutamente transparente y totalmente incoloro. Éste cristalino alcanza una eficacia en color </a:t>
            </a:r>
            <a:r>
              <a:rPr lang="es-CO" sz="1300" b="1" dirty="0">
                <a:latin typeface="Myriad Pro" pitchFamily="34" charset="0"/>
              </a:rPr>
              <a:t>(R) </a:t>
            </a:r>
            <a:r>
              <a:rPr lang="es-CO" sz="1300" dirty="0">
                <a:latin typeface="Myriad Pro" pitchFamily="34" charset="0"/>
              </a:rPr>
              <a:t>del líquido contenido en la copa igual al </a:t>
            </a:r>
            <a:r>
              <a:rPr lang="es-CO" sz="1300" b="1" dirty="0">
                <a:latin typeface="Myriad Pro" pitchFamily="34" charset="0"/>
              </a:rPr>
              <a:t>99.99 %. </a:t>
            </a:r>
            <a:r>
              <a:rPr lang="es-CO" sz="1300" dirty="0">
                <a:latin typeface="Myriad Pro" pitchFamily="34" charset="0"/>
              </a:rPr>
              <a:t>La absorción ligera por </a:t>
            </a:r>
            <a:r>
              <a:rPr lang="es-CO" sz="1300" b="1" dirty="0">
                <a:latin typeface="Myriad Pro" pitchFamily="34" charset="0"/>
              </a:rPr>
              <a:t>SON.hyx</a:t>
            </a:r>
            <a:r>
              <a:rPr lang="es-CO" sz="1300" dirty="0">
                <a:latin typeface="Myriad Pro" pitchFamily="34" charset="0"/>
              </a:rPr>
              <a:t> es prácticamente cero. El índice de reflexión aproximadamente del </a:t>
            </a:r>
            <a:r>
              <a:rPr lang="es-CO" sz="1300" b="1" dirty="0">
                <a:latin typeface="Myriad Pro" pitchFamily="34" charset="0"/>
              </a:rPr>
              <a:t>9 %</a:t>
            </a:r>
            <a:r>
              <a:rPr lang="es-CO" sz="1300" dirty="0">
                <a:latin typeface="Myriad Pro" pitchFamily="34" charset="0"/>
              </a:rPr>
              <a:t>, y la transmisión </a:t>
            </a:r>
            <a:r>
              <a:rPr lang="es-CO" sz="1300" b="1" dirty="0">
                <a:latin typeface="Myriad Pro" pitchFamily="34" charset="0"/>
              </a:rPr>
              <a:t>(T) </a:t>
            </a:r>
            <a:r>
              <a:rPr lang="es-CO" sz="1300" dirty="0">
                <a:latin typeface="Myriad Pro" pitchFamily="34" charset="0"/>
              </a:rPr>
              <a:t>es aproximadamente el </a:t>
            </a:r>
            <a:r>
              <a:rPr lang="es-CO" sz="1300" b="1" dirty="0">
                <a:latin typeface="Myriad Pro" pitchFamily="34" charset="0"/>
              </a:rPr>
              <a:t>91 %, </a:t>
            </a:r>
            <a:r>
              <a:rPr lang="es-CO" sz="1300" dirty="0">
                <a:latin typeface="Myriad Pro" pitchFamily="34" charset="0"/>
              </a:rPr>
              <a:t>en todas las partes del espectro entero visible. La luz se transmite por el cristalino </a:t>
            </a:r>
            <a:r>
              <a:rPr lang="es-CO" sz="1300" b="1" dirty="0">
                <a:latin typeface="Myriad Pro" pitchFamily="34" charset="0"/>
              </a:rPr>
              <a:t>SON.hyx </a:t>
            </a:r>
            <a:r>
              <a:rPr lang="es-CO" sz="1300" dirty="0">
                <a:latin typeface="Myriad Pro" pitchFamily="34" charset="0"/>
              </a:rPr>
              <a:t>como por el cuarzo; pura, totalmente transparente e incolora. </a:t>
            </a:r>
          </a:p>
        </p:txBody>
      </p:sp>
      <p:sp>
        <p:nvSpPr>
          <p:cNvPr id="7" name="6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9" name="8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descr="\\Pcliliana\imagenes\BORMIOLI\Sonyx\diagramma 0k.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90" t="6440" r="1830" b="12547"/>
          <a:stretch/>
        </p:blipFill>
        <p:spPr bwMode="auto">
          <a:xfrm>
            <a:off x="2051768" y="3622801"/>
            <a:ext cx="5330711" cy="1780770"/>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2106314" y="5126572"/>
            <a:ext cx="1780616" cy="276999"/>
          </a:xfrm>
          <a:prstGeom prst="rect">
            <a:avLst/>
          </a:prstGeom>
          <a:noFill/>
        </p:spPr>
        <p:txBody>
          <a:bodyPr wrap="none" rtlCol="0">
            <a:spAutoFit/>
          </a:bodyPr>
          <a:lstStyle/>
          <a:p>
            <a:r>
              <a:rPr lang="es-CO" sz="1200" dirty="0">
                <a:solidFill>
                  <a:schemeClr val="accent3">
                    <a:lumMod val="50000"/>
                  </a:schemeClr>
                </a:solidFill>
                <a:latin typeface="Myriad Pro" pitchFamily="34" charset="0"/>
              </a:rPr>
              <a:t>QUARTZ  </a:t>
            </a:r>
            <a:r>
              <a:rPr lang="es-CO" sz="1200" dirty="0">
                <a:solidFill>
                  <a:schemeClr val="bg1"/>
                </a:solidFill>
                <a:latin typeface="Myriad Pro" pitchFamily="34" charset="0"/>
              </a:rPr>
              <a:t>              </a:t>
            </a:r>
            <a:r>
              <a:rPr lang="es-CO" sz="1200" dirty="0">
                <a:solidFill>
                  <a:srgbClr val="FF0000"/>
                </a:solidFill>
                <a:latin typeface="Myriad Pro" pitchFamily="34" charset="0"/>
              </a:rPr>
              <a:t>SON.hyx</a:t>
            </a:r>
          </a:p>
        </p:txBody>
      </p:sp>
      <p:pic>
        <p:nvPicPr>
          <p:cNvPr id="11" name="Imagen 10">
            <a:extLst>
              <a:ext uri="{FF2B5EF4-FFF2-40B4-BE49-F238E27FC236}">
                <a16:creationId xmlns:a16="http://schemas.microsoft.com/office/drawing/2014/main" id="{E474C3A9-3F18-455A-AA7C-147DDD3385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5186" y="468913"/>
            <a:ext cx="804123" cy="807181"/>
          </a:xfrm>
          <a:prstGeom prst="rect">
            <a:avLst/>
          </a:prstGeom>
        </p:spPr>
      </p:pic>
    </p:spTree>
    <p:extLst>
      <p:ext uri="{BB962C8B-B14F-4D97-AF65-F5344CB8AC3E}">
        <p14:creationId xmlns:p14="http://schemas.microsoft.com/office/powerpoint/2010/main" val="418363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1619672" y="1086734"/>
            <a:ext cx="6026169" cy="1092607"/>
          </a:xfrm>
          <a:prstGeom prst="rect">
            <a:avLst/>
          </a:prstGeom>
        </p:spPr>
        <p:txBody>
          <a:bodyPr wrap="square">
            <a:spAutoFit/>
          </a:bodyPr>
          <a:lstStyle/>
          <a:p>
            <a:pPr algn="ctr"/>
            <a:r>
              <a:rPr lang="es-CO" sz="1300" b="1" dirty="0">
                <a:latin typeface="Myriad Pro" pitchFamily="34" charset="0"/>
              </a:rPr>
              <a:t>PROPIEDADES MECANICAS </a:t>
            </a:r>
          </a:p>
          <a:p>
            <a:pPr algn="just"/>
            <a:r>
              <a:rPr lang="es-CO" sz="1300" dirty="0">
                <a:latin typeface="Myriad Pro" pitchFamily="34" charset="0"/>
              </a:rPr>
              <a:t>  </a:t>
            </a:r>
          </a:p>
          <a:p>
            <a:pPr algn="just"/>
            <a:r>
              <a:rPr lang="es-CO" sz="1300" dirty="0">
                <a:latin typeface="Myriad Pro" pitchFamily="34" charset="0"/>
              </a:rPr>
              <a:t>La resistencia mecánica es marcada gracias a sus procesos de producción. </a:t>
            </a:r>
          </a:p>
          <a:p>
            <a:pPr algn="just"/>
            <a:r>
              <a:rPr lang="es-CO" sz="1300" dirty="0">
                <a:latin typeface="Myriad Pro" pitchFamily="34" charset="0"/>
              </a:rPr>
              <a:t>El cristalino SON.hyx tiene una resistencia mejorada a choques mecánicos. De hecho, los Pruebas de laboratorio han demostrado siguientes mejoras: 	</a:t>
            </a:r>
          </a:p>
        </p:txBody>
      </p:sp>
      <p:sp>
        <p:nvSpPr>
          <p:cNvPr id="8" name="7 Rectángulo"/>
          <p:cNvSpPr/>
          <p:nvPr/>
        </p:nvSpPr>
        <p:spPr>
          <a:xfrm>
            <a:off x="4264940" y="2287055"/>
            <a:ext cx="3067562" cy="3400931"/>
          </a:xfrm>
          <a:prstGeom prst="rect">
            <a:avLst/>
          </a:prstGeom>
          <a:solidFill>
            <a:schemeClr val="tx1"/>
          </a:solidFill>
          <a:effectLst>
            <a:reflection stA="45000" endPos="18000" dist="177800" dir="5400000" sy="-100000" algn="bl" rotWithShape="0"/>
          </a:effectLst>
        </p:spPr>
        <p:txBody>
          <a:bodyPr wrap="square">
            <a:spAutoFit/>
          </a:bodyPr>
          <a:lstStyle/>
          <a:p>
            <a:endParaRPr lang="es-CO" sz="1400" b="1" dirty="0">
              <a:solidFill>
                <a:srgbClr val="FFFF00"/>
              </a:solidFill>
              <a:latin typeface="Myriad Pro" pitchFamily="34" charset="0"/>
            </a:endParaRPr>
          </a:p>
          <a:p>
            <a:endParaRPr lang="es-CO" sz="1400" b="1" dirty="0">
              <a:solidFill>
                <a:srgbClr val="FFFF00"/>
              </a:solidFill>
              <a:latin typeface="Myriad Pro" pitchFamily="34" charset="0"/>
            </a:endParaRPr>
          </a:p>
          <a:p>
            <a:r>
              <a:rPr lang="es-CO" sz="1400" b="1" dirty="0">
                <a:solidFill>
                  <a:srgbClr val="660033"/>
                </a:solidFill>
                <a:latin typeface="Myriad Pro" pitchFamily="34" charset="0"/>
              </a:rPr>
              <a:t>Resistencia</a:t>
            </a:r>
            <a:r>
              <a:rPr lang="es-CO" sz="1300" dirty="0">
                <a:solidFill>
                  <a:srgbClr val="660033"/>
                </a:solidFill>
                <a:latin typeface="Myriad Pro" pitchFamily="34" charset="0"/>
              </a:rPr>
              <a:t> </a:t>
            </a:r>
            <a:r>
              <a:rPr lang="es-CO" sz="1300" dirty="0">
                <a:solidFill>
                  <a:schemeClr val="bg1"/>
                </a:solidFill>
                <a:latin typeface="Myriad Pro" pitchFamily="34" charset="0"/>
              </a:rPr>
              <a:t>en el borde en vasos y copas: </a:t>
            </a:r>
            <a:r>
              <a:rPr lang="es-CO" sz="1400" b="1" dirty="0">
                <a:solidFill>
                  <a:srgbClr val="660033"/>
                </a:solidFill>
                <a:latin typeface="Myriad Pro" pitchFamily="34" charset="0"/>
              </a:rPr>
              <a:t>+37,5% </a:t>
            </a:r>
          </a:p>
          <a:p>
            <a:r>
              <a:rPr lang="es-CO" sz="1400" b="1" dirty="0">
                <a:solidFill>
                  <a:srgbClr val="660033"/>
                </a:solidFill>
                <a:latin typeface="Myriad Pro" pitchFamily="34" charset="0"/>
              </a:rPr>
              <a:t>Resistencia</a:t>
            </a:r>
            <a:r>
              <a:rPr lang="es-CO" sz="1300" dirty="0">
                <a:solidFill>
                  <a:schemeClr val="bg1"/>
                </a:solidFill>
                <a:latin typeface="Myriad Pro" pitchFamily="34" charset="0"/>
              </a:rPr>
              <a:t> a choques mecánicos: </a:t>
            </a:r>
            <a:r>
              <a:rPr lang="es-CO" sz="1400" b="1" dirty="0">
                <a:solidFill>
                  <a:srgbClr val="660033"/>
                </a:solidFill>
                <a:latin typeface="Myriad Pro" pitchFamily="34" charset="0"/>
              </a:rPr>
              <a:t>+105% </a:t>
            </a:r>
          </a:p>
          <a:p>
            <a:r>
              <a:rPr lang="es-CO" sz="1400" b="1" dirty="0">
                <a:solidFill>
                  <a:srgbClr val="660033"/>
                </a:solidFill>
                <a:latin typeface="Myriad Pro" pitchFamily="34" charset="0"/>
              </a:rPr>
              <a:t>Resistencia en los tallos: +98% </a:t>
            </a:r>
            <a:r>
              <a:rPr lang="es-CO" sz="1300" dirty="0">
                <a:solidFill>
                  <a:schemeClr val="bg1"/>
                </a:solidFill>
                <a:latin typeface="Myriad Pro" pitchFamily="34" charset="0"/>
              </a:rPr>
              <a:t>(fuerza aplicada al secado a mano con paño) </a:t>
            </a:r>
          </a:p>
          <a:p>
            <a:pPr algn="just"/>
            <a:endParaRPr lang="es-CO" sz="1300" dirty="0">
              <a:solidFill>
                <a:schemeClr val="bg1"/>
              </a:solidFill>
              <a:latin typeface="Myriad Pro" pitchFamily="34" charset="0"/>
            </a:endParaRPr>
          </a:p>
          <a:p>
            <a:r>
              <a:rPr lang="es-CO" sz="1300" dirty="0">
                <a:solidFill>
                  <a:schemeClr val="bg1"/>
                </a:solidFill>
                <a:latin typeface="Myriad Pro" pitchFamily="34" charset="0"/>
              </a:rPr>
              <a:t>Debido a estos procesos de mejoras la superficie del cristalino no tiene ningún punto débil así que reduce la fragilidad del cristal y  mejora su resistencia. 	</a:t>
            </a:r>
          </a:p>
          <a:p>
            <a:r>
              <a:rPr lang="es-CO" sz="1300" dirty="0">
                <a:solidFill>
                  <a:schemeClr val="bg1"/>
                </a:solidFill>
                <a:latin typeface="Myriad Pro" pitchFamily="34" charset="0"/>
              </a:rPr>
              <a:t> </a:t>
            </a:r>
            <a:endParaRPr lang="es-CO" sz="1300" dirty="0">
              <a:latin typeface="Myriad Pro" pitchFamily="34" charset="0"/>
            </a:endParaRPr>
          </a:p>
          <a:p>
            <a:endParaRPr lang="es-CO" sz="1300" dirty="0">
              <a:latin typeface="Myriad Pro" pitchFamily="34" charset="0"/>
            </a:endParaRPr>
          </a:p>
        </p:txBody>
      </p:sp>
      <p:sp>
        <p:nvSpPr>
          <p:cNvPr id="9" name="8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11" name="10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12 Imagen"/>
          <p:cNvPicPr>
            <a:picLocks noChangeAspect="1"/>
          </p:cNvPicPr>
          <p:nvPr/>
        </p:nvPicPr>
        <p:blipFill rotWithShape="1">
          <a:blip r:embed="rId4">
            <a:extLst>
              <a:ext uri="{28A0092B-C50C-407E-A947-70E740481C1C}">
                <a14:useLocalDpi xmlns:a14="http://schemas.microsoft.com/office/drawing/2010/main" val="0"/>
              </a:ext>
            </a:extLst>
          </a:blip>
          <a:srcRect l="2678" t="2128" r="2950" b="2195"/>
          <a:stretch/>
        </p:blipFill>
        <p:spPr>
          <a:xfrm>
            <a:off x="1691680" y="2394778"/>
            <a:ext cx="2573260" cy="3185487"/>
          </a:xfrm>
          <a:prstGeom prst="rect">
            <a:avLst/>
          </a:prstGeom>
          <a:effectLst>
            <a:reflection stA="45000" endPos="8000" dist="177800" dir="5400000" sy="-100000" algn="bl" rotWithShape="0"/>
          </a:effectLst>
        </p:spPr>
      </p:pic>
      <p:pic>
        <p:nvPicPr>
          <p:cNvPr id="12" name="Imagen 11">
            <a:extLst>
              <a:ext uri="{FF2B5EF4-FFF2-40B4-BE49-F238E27FC236}">
                <a16:creationId xmlns:a16="http://schemas.microsoft.com/office/drawing/2014/main" id="{5766ED81-D763-4E75-B7C9-955CC8B92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257" y="461580"/>
            <a:ext cx="723209" cy="725960"/>
          </a:xfrm>
          <a:prstGeom prst="rect">
            <a:avLst/>
          </a:prstGeom>
        </p:spPr>
      </p:pic>
    </p:spTree>
    <p:extLst>
      <p:ext uri="{BB962C8B-B14F-4D97-AF65-F5344CB8AC3E}">
        <p14:creationId xmlns:p14="http://schemas.microsoft.com/office/powerpoint/2010/main" val="418363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72" y="273595"/>
            <a:ext cx="1676275" cy="609602"/>
          </a:xfrm>
          <a:prstGeom prst="rect">
            <a:avLst/>
          </a:prstGeom>
          <a:effectLst/>
        </p:spPr>
      </p:pic>
      <p:sp>
        <p:nvSpPr>
          <p:cNvPr id="3" name="2 Rectángulo"/>
          <p:cNvSpPr/>
          <p:nvPr/>
        </p:nvSpPr>
        <p:spPr>
          <a:xfrm flipH="1">
            <a:off x="490760" y="764704"/>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4427984" y="1791975"/>
            <a:ext cx="3384376" cy="3293209"/>
          </a:xfrm>
          <a:prstGeom prst="rect">
            <a:avLst/>
          </a:prstGeom>
        </p:spPr>
        <p:txBody>
          <a:bodyPr wrap="square">
            <a:spAutoFit/>
          </a:bodyPr>
          <a:lstStyle/>
          <a:p>
            <a:pPr algn="ctr"/>
            <a:r>
              <a:rPr lang="es-CO" sz="1300" b="1" dirty="0">
                <a:latin typeface="Myriad Pro" pitchFamily="34" charset="0"/>
              </a:rPr>
              <a:t>PROPIEDADES QUIMICAS </a:t>
            </a:r>
          </a:p>
          <a:p>
            <a:pPr algn="ctr"/>
            <a:r>
              <a:rPr lang="es-CO" sz="1300" dirty="0">
                <a:latin typeface="Myriad Pro" pitchFamily="34" charset="0"/>
              </a:rPr>
              <a:t>	</a:t>
            </a:r>
          </a:p>
          <a:p>
            <a:pPr algn="just"/>
            <a:r>
              <a:rPr lang="es-CO" sz="1300" dirty="0">
                <a:latin typeface="Myriad Pro" pitchFamily="34" charset="0"/>
              </a:rPr>
              <a:t>Las pruebas de laboratorio han demostrado que el cristalino </a:t>
            </a:r>
            <a:r>
              <a:rPr lang="es-CO" sz="1300" b="1" dirty="0">
                <a:latin typeface="Myriad Pro" pitchFamily="34" charset="0"/>
              </a:rPr>
              <a:t>SON.hyx </a:t>
            </a:r>
            <a:r>
              <a:rPr lang="es-CO" sz="1300" dirty="0">
                <a:latin typeface="Myriad Pro" pitchFamily="34" charset="0"/>
              </a:rPr>
              <a:t>tiene una excepcional homogeneidad química y la resistencia al lavado industrial. Después de más de 4,000 ciclos de lavado, </a:t>
            </a:r>
            <a:r>
              <a:rPr lang="es-CO" sz="1300" b="1" dirty="0">
                <a:latin typeface="Myriad Pro" pitchFamily="34" charset="0"/>
              </a:rPr>
              <a:t>SON.hyx </a:t>
            </a:r>
            <a:r>
              <a:rPr lang="es-CO" sz="1300" dirty="0">
                <a:latin typeface="Myriad Pro" pitchFamily="34" charset="0"/>
              </a:rPr>
              <a:t>no muestra ninguna alteración visible así que conserva sus propiedades iniciales. Por lo tanto, aseguramos que con las condiciones correctas de empleo aplicadas, las propiedades químicas y mecánicas de cristalino </a:t>
            </a:r>
            <a:r>
              <a:rPr lang="es-CO" sz="1300" b="1" dirty="0">
                <a:latin typeface="Myriad Pro" pitchFamily="34" charset="0"/>
              </a:rPr>
              <a:t>SON.hyx </a:t>
            </a:r>
            <a:r>
              <a:rPr lang="es-CO" sz="1300" dirty="0">
                <a:latin typeface="Myriad Pro" pitchFamily="34" charset="0"/>
              </a:rPr>
              <a:t>aumentarán la vida de la cristalería con la más alta tecnología en la producción del cristalino.	</a:t>
            </a:r>
          </a:p>
        </p:txBody>
      </p:sp>
      <p:sp>
        <p:nvSpPr>
          <p:cNvPr id="5" name="4 Rectángulo"/>
          <p:cNvSpPr/>
          <p:nvPr/>
        </p:nvSpPr>
        <p:spPr>
          <a:xfrm flipH="1">
            <a:off x="8727466" y="4581128"/>
            <a:ext cx="45719" cy="20221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59" y="5877272"/>
            <a:ext cx="1286764" cy="725960"/>
          </a:xfrm>
          <a:prstGeom prst="rect">
            <a:avLst/>
          </a:prstGeom>
        </p:spPr>
      </p:pic>
      <p:sp>
        <p:nvSpPr>
          <p:cNvPr id="7" name="6 Rectángulo"/>
          <p:cNvSpPr/>
          <p:nvPr/>
        </p:nvSpPr>
        <p:spPr>
          <a:xfrm rot="5400000" flipH="1">
            <a:off x="4869679" y="3808489"/>
            <a:ext cx="48792" cy="5540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8 Imagen"/>
          <p:cNvPicPr>
            <a:picLocks noChangeAspect="1"/>
          </p:cNvPicPr>
          <p:nvPr/>
        </p:nvPicPr>
        <p:blipFill rotWithShape="1">
          <a:blip r:embed="rId4">
            <a:extLst>
              <a:ext uri="{28A0092B-C50C-407E-A947-70E740481C1C}">
                <a14:useLocalDpi xmlns:a14="http://schemas.microsoft.com/office/drawing/2010/main" val="0"/>
              </a:ext>
            </a:extLst>
          </a:blip>
          <a:srcRect l="5794" t="6459" r="10206" b="7215"/>
          <a:stretch/>
        </p:blipFill>
        <p:spPr>
          <a:xfrm>
            <a:off x="8007386" y="418379"/>
            <a:ext cx="720080" cy="692649"/>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468" y="1526679"/>
            <a:ext cx="2779670" cy="3702521"/>
          </a:xfrm>
          <a:prstGeom prst="rect">
            <a:avLst/>
          </a:prstGeom>
          <a:effectLst>
            <a:reflection stA="45000" endPos="34000" dist="203200" dir="5400000" sy="-100000" algn="bl" rotWithShape="0"/>
          </a:effectLst>
        </p:spPr>
      </p:pic>
    </p:spTree>
    <p:extLst>
      <p:ext uri="{BB962C8B-B14F-4D97-AF65-F5344CB8AC3E}">
        <p14:creationId xmlns:p14="http://schemas.microsoft.com/office/powerpoint/2010/main" val="41836343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1242</Words>
  <Application>Microsoft Office PowerPoint</Application>
  <PresentationFormat>Presentación en pantalla (4:3)</PresentationFormat>
  <Paragraphs>97</Paragraphs>
  <Slides>20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Myriad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Eurolink</dc:creator>
  <cp:lastModifiedBy>Diana Carolina Corrales - Eurolink</cp:lastModifiedBy>
  <cp:revision>66</cp:revision>
  <dcterms:created xsi:type="dcterms:W3CDTF">2011-04-15T15:04:20Z</dcterms:created>
  <dcterms:modified xsi:type="dcterms:W3CDTF">2025-05-29T15:53:11Z</dcterms:modified>
</cp:coreProperties>
</file>