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7" r:id="rId2"/>
    <p:sldId id="258" r:id="rId3"/>
    <p:sldId id="262" r:id="rId4"/>
    <p:sldId id="260" r:id="rId5"/>
    <p:sldId id="263" r:id="rId6"/>
    <p:sldId id="259" r:id="rId7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85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30CBDB-DB7F-4863-9B5D-BD5BC9D74F70}" type="datetimeFigureOut">
              <a:rPr lang="es-CO" smtClean="0"/>
              <a:t>29/05/2025</a:t>
            </a:fld>
            <a:endParaRPr lang="es-C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3D81DF-6466-4A72-8640-314AC109D6D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1836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1E526-7315-4DA5-9340-7D0CDB5C9D70}" type="datetimeFigureOut">
              <a:rPr lang="es-CO" smtClean="0"/>
              <a:t>29/05/2025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88D47-10DC-40A6-B6D4-37229A331E9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75471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1E526-7315-4DA5-9340-7D0CDB5C9D70}" type="datetimeFigureOut">
              <a:rPr lang="es-CO" smtClean="0"/>
              <a:t>29/05/2025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88D47-10DC-40A6-B6D4-37229A331E9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20728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1E526-7315-4DA5-9340-7D0CDB5C9D70}" type="datetimeFigureOut">
              <a:rPr lang="es-CO" smtClean="0"/>
              <a:t>29/05/2025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88D47-10DC-40A6-B6D4-37229A331E9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97489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1E526-7315-4DA5-9340-7D0CDB5C9D70}" type="datetimeFigureOut">
              <a:rPr lang="es-CO" smtClean="0"/>
              <a:t>29/05/2025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88D47-10DC-40A6-B6D4-37229A331E9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5355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1E526-7315-4DA5-9340-7D0CDB5C9D70}" type="datetimeFigureOut">
              <a:rPr lang="es-CO" smtClean="0"/>
              <a:t>29/05/2025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88D47-10DC-40A6-B6D4-37229A331E9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50012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1E526-7315-4DA5-9340-7D0CDB5C9D70}" type="datetimeFigureOut">
              <a:rPr lang="es-CO" smtClean="0"/>
              <a:t>29/05/2025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88D47-10DC-40A6-B6D4-37229A331E9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32359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1E526-7315-4DA5-9340-7D0CDB5C9D70}" type="datetimeFigureOut">
              <a:rPr lang="es-CO" smtClean="0"/>
              <a:t>29/05/2025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88D47-10DC-40A6-B6D4-37229A331E9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23761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1E526-7315-4DA5-9340-7D0CDB5C9D70}" type="datetimeFigureOut">
              <a:rPr lang="es-CO" smtClean="0"/>
              <a:t>29/05/2025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88D47-10DC-40A6-B6D4-37229A331E9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48886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1E526-7315-4DA5-9340-7D0CDB5C9D70}" type="datetimeFigureOut">
              <a:rPr lang="es-CO" smtClean="0"/>
              <a:t>29/05/2025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88D47-10DC-40A6-B6D4-37229A331E9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05195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1E526-7315-4DA5-9340-7D0CDB5C9D70}" type="datetimeFigureOut">
              <a:rPr lang="es-CO" smtClean="0"/>
              <a:t>29/05/2025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88D47-10DC-40A6-B6D4-37229A331E9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04876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1E526-7315-4DA5-9340-7D0CDB5C9D70}" type="datetimeFigureOut">
              <a:rPr lang="es-CO" smtClean="0"/>
              <a:t>29/05/2025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88D47-10DC-40A6-B6D4-37229A331E9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90446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C1E526-7315-4DA5-9340-7D0CDB5C9D70}" type="datetimeFigureOut">
              <a:rPr lang="es-CO" smtClean="0"/>
              <a:t>29/05/2025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C88D47-10DC-40A6-B6D4-37229A331E9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97084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microsoft.com/office/2007/relationships/hdphoto" Target="../media/hdphoto2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1026" name="Picture 2" descr="C:\Users\eramirez\OneDrive - Euriolink S.A.S\PRUEBAS PRESENTACIONES\HOJA BASE BLANCA NUEVA NOVIEMBRE 06 201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" y="0"/>
            <a:ext cx="89154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5 CuadroTexto"/>
          <p:cNvSpPr txBox="1"/>
          <p:nvPr/>
        </p:nvSpPr>
        <p:spPr>
          <a:xfrm>
            <a:off x="665312" y="1844824"/>
            <a:ext cx="3717115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/>
              <a:t>PIERFRANCO GNALI</a:t>
            </a:r>
          </a:p>
          <a:p>
            <a:endParaRPr lang="es-CO" sz="1400" b="1" dirty="0"/>
          </a:p>
          <a:p>
            <a:pPr algn="ctr"/>
            <a:r>
              <a:rPr lang="es-CO" sz="1400" b="1" dirty="0">
                <a:solidFill>
                  <a:schemeClr val="bg1">
                    <a:lumMod val="50000"/>
                  </a:schemeClr>
                </a:solidFill>
              </a:rPr>
              <a:t>Empresa fundada en 1983 en Lumezzane ( Bs – Italia) que opera en la producción de cubertería en acero inoxidable 18/10.</a:t>
            </a:r>
          </a:p>
          <a:p>
            <a:pPr algn="ctr"/>
            <a:endParaRPr lang="es-CO" sz="1400" b="1" dirty="0">
              <a:solidFill>
                <a:schemeClr val="bg1">
                  <a:lumMod val="50000"/>
                </a:schemeClr>
              </a:solidFill>
            </a:endParaRPr>
          </a:p>
          <a:p>
            <a:pPr algn="ctr"/>
            <a:r>
              <a:rPr lang="es-CO" sz="1400" b="1" dirty="0">
                <a:solidFill>
                  <a:schemeClr val="bg1">
                    <a:lumMod val="50000"/>
                  </a:schemeClr>
                </a:solidFill>
              </a:rPr>
              <a:t>Esta empresa se ha consolidado a lo largo de los años con la adquisición de modernos equipos y maquinaria que les ha  permitido conseguir productos de alta calidad y diseño, especializada en el sector HORECA.</a:t>
            </a:r>
            <a:br>
              <a:rPr lang="es-CO" sz="1400" b="1" dirty="0">
                <a:solidFill>
                  <a:schemeClr val="bg1">
                    <a:lumMod val="50000"/>
                  </a:schemeClr>
                </a:solidFill>
              </a:rPr>
            </a:br>
            <a:br>
              <a:rPr lang="es-CO" sz="1400" b="1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es-CO" sz="1400" b="1" dirty="0">
                <a:solidFill>
                  <a:schemeClr val="bg1">
                    <a:lumMod val="50000"/>
                  </a:schemeClr>
                </a:solidFill>
              </a:rPr>
              <a:t>Entre nuestros productos podemos identificar artículos destinados a la industria hotelera con formas clásicas y modernas, productos elegantes y refinados a precios  verdaderamente competitivos. </a:t>
            </a:r>
            <a:br>
              <a:rPr lang="es-CO" sz="1400" b="1" dirty="0">
                <a:solidFill>
                  <a:schemeClr val="bg1">
                    <a:lumMod val="50000"/>
                  </a:schemeClr>
                </a:solidFill>
              </a:rPr>
            </a:br>
            <a:endParaRPr lang="es-CO" sz="1400" b="1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8" name="Picture 2" descr="http://www.gnalipierfranco.it/images/p001_1_0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0249" y="2276872"/>
            <a:ext cx="4076475" cy="309634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91111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1026" name="Picture 2" descr="C:\Users\eramirez\OneDrive - Euriolink S.A.S\PRUEBAS PRESENTACIONES\HOJA BASE BLANCA NUEVA NOVIEMBRE 06 201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" y="0"/>
            <a:ext cx="89154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6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480" y="2127928"/>
            <a:ext cx="5182812" cy="3384376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sp>
        <p:nvSpPr>
          <p:cNvPr id="8" name="7 CuadroTexto"/>
          <p:cNvSpPr txBox="1"/>
          <p:nvPr/>
        </p:nvSpPr>
        <p:spPr>
          <a:xfrm>
            <a:off x="5508104" y="1767297"/>
            <a:ext cx="302433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Diseño Hotel</a:t>
            </a:r>
          </a:p>
          <a:p>
            <a:endParaRPr lang="es-CO" sz="1400" b="1" dirty="0"/>
          </a:p>
          <a:p>
            <a:pPr algn="ctr"/>
            <a:r>
              <a:rPr lang="es-CO" sz="1600" b="1" dirty="0">
                <a:solidFill>
                  <a:schemeClr val="bg1">
                    <a:lumMod val="50000"/>
                  </a:schemeClr>
                </a:solidFill>
              </a:rPr>
              <a:t>Diseño sencillo y tradicional  que utiliza suaves líneas curvas, se adapta a cualquier ocasión, su superficie fina da un brillo elegante.</a:t>
            </a:r>
          </a:p>
          <a:p>
            <a:pPr algn="ctr"/>
            <a:endParaRPr lang="es-CO" sz="1600" b="1" dirty="0">
              <a:solidFill>
                <a:schemeClr val="bg1">
                  <a:lumMod val="50000"/>
                </a:schemeClr>
              </a:solidFill>
            </a:endParaRPr>
          </a:p>
          <a:p>
            <a:pPr algn="ctr"/>
            <a:r>
              <a:rPr lang="es-CO" sz="1600" b="1" dirty="0">
                <a:solidFill>
                  <a:schemeClr val="bg1">
                    <a:lumMod val="50000"/>
                  </a:schemeClr>
                </a:solidFill>
              </a:rPr>
              <a:t>Las asas estrechas de cada pieza se encuentran suavemente adaptadas para la mano, mientras que las dimensiones bien equilibradas mantienen estables los cubiertos.</a:t>
            </a:r>
          </a:p>
        </p:txBody>
      </p:sp>
    </p:spTree>
    <p:extLst>
      <p:ext uri="{BB962C8B-B14F-4D97-AF65-F5344CB8AC3E}">
        <p14:creationId xmlns:p14="http://schemas.microsoft.com/office/powerpoint/2010/main" val="27647636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1026" name="Picture 2" descr="C:\Users\eramirez\OneDrive - Euriolink S.A.S\PRUEBAS PRESENTACIONES\HOJA BASE BLANCA NUEVA NOVIEMBRE 06 201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" y="0"/>
            <a:ext cx="89154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844824"/>
            <a:ext cx="2736304" cy="420969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5" name="4 CuadroTexto"/>
          <p:cNvSpPr txBox="1"/>
          <p:nvPr/>
        </p:nvSpPr>
        <p:spPr>
          <a:xfrm>
            <a:off x="4572000" y="2060848"/>
            <a:ext cx="381642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DISEÑO LAURA</a:t>
            </a:r>
          </a:p>
          <a:p>
            <a:endParaRPr lang="es-CO" dirty="0"/>
          </a:p>
          <a:p>
            <a:pPr algn="ctr"/>
            <a:r>
              <a:rPr lang="es-CO" b="1" dirty="0">
                <a:solidFill>
                  <a:schemeClr val="bg1">
                    <a:lumMod val="50000"/>
                  </a:schemeClr>
                </a:solidFill>
              </a:rPr>
              <a:t>línea de cubertería que se caracteriza por la simplicidad. Gracias a su flexibilidad esta colección  es la elección perfecta para la cocina diaria. Cubertería moderna, de líneas rectas en su diseño, se puede combinar con diversos estilos de porcelana y piezas decorativas. </a:t>
            </a:r>
          </a:p>
        </p:txBody>
      </p:sp>
    </p:spTree>
    <p:extLst>
      <p:ext uri="{BB962C8B-B14F-4D97-AF65-F5344CB8AC3E}">
        <p14:creationId xmlns:p14="http://schemas.microsoft.com/office/powerpoint/2010/main" val="29150366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1026" name="Picture 2" descr="C:\Users\eramirez\OneDrive - Euriolink S.A.S\PRUEBAS PRESENTACIONES\HOJA BASE BLANCA NUEVA NOVIEMBRE 06 201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" y="-33096"/>
            <a:ext cx="89154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4 CuadroTexto"/>
          <p:cNvSpPr txBox="1"/>
          <p:nvPr/>
        </p:nvSpPr>
        <p:spPr>
          <a:xfrm>
            <a:off x="5148064" y="1988840"/>
            <a:ext cx="331236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DISEÑO CHIARA</a:t>
            </a:r>
          </a:p>
          <a:p>
            <a:endParaRPr lang="es-CO" dirty="0"/>
          </a:p>
          <a:p>
            <a:pPr algn="ctr"/>
            <a:r>
              <a:rPr lang="es-CO" sz="1600" b="1" dirty="0">
                <a:solidFill>
                  <a:schemeClr val="bg1">
                    <a:lumMod val="50000"/>
                  </a:schemeClr>
                </a:solidFill>
              </a:rPr>
              <a:t>Modelo orientado al diseño moderno con gran impresión con su forma clara, funcional y proporciones armoniosas. </a:t>
            </a:r>
          </a:p>
          <a:p>
            <a:pPr algn="ctr"/>
            <a:r>
              <a:rPr lang="es-CO" sz="1600" b="1" dirty="0">
                <a:solidFill>
                  <a:schemeClr val="bg1">
                    <a:lumMod val="50000"/>
                  </a:schemeClr>
                </a:solidFill>
              </a:rPr>
              <a:t>En su carácter todavía da una impresión clásica. Gracias a sus líneas rectas combina bien con la porcelana moderna así como con  diseños clásicos</a:t>
            </a:r>
            <a:r>
              <a:rPr lang="es-CO" sz="1400" b="1" dirty="0"/>
              <a:t>.</a:t>
            </a:r>
            <a:endParaRPr lang="es-CO" sz="1400" dirty="0"/>
          </a:p>
        </p:txBody>
      </p:sp>
      <p:pic>
        <p:nvPicPr>
          <p:cNvPr id="9" name="8 Imagen"/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229" r="4623"/>
          <a:stretch/>
        </p:blipFill>
        <p:spPr>
          <a:xfrm>
            <a:off x="629679" y="1844824"/>
            <a:ext cx="4816907" cy="3744416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  <p:extLst>
      <p:ext uri="{BB962C8B-B14F-4D97-AF65-F5344CB8AC3E}">
        <p14:creationId xmlns:p14="http://schemas.microsoft.com/office/powerpoint/2010/main" val="11870728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3ED2DC-58D4-E4BA-D0E7-59D6B305A0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>
            <a:extLst>
              <a:ext uri="{FF2B5EF4-FFF2-40B4-BE49-F238E27FC236}">
                <a16:creationId xmlns:a16="http://schemas.microsoft.com/office/drawing/2014/main" id="{E5844F75-A519-E3E9-2885-4BD17BA63D0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2 Subtítulo">
            <a:extLst>
              <a:ext uri="{FF2B5EF4-FFF2-40B4-BE49-F238E27FC236}">
                <a16:creationId xmlns:a16="http://schemas.microsoft.com/office/drawing/2014/main" id="{D086A94A-96F9-460B-E2E8-CBB5801D0FD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1026" name="Picture 2" descr="C:\Users\eramirez\OneDrive - Euriolink S.A.S\PRUEBAS PRESENTACIONES\HOJA BASE BLANCA NUEVA NOVIEMBRE 06 2016.jpg">
            <a:extLst>
              <a:ext uri="{FF2B5EF4-FFF2-40B4-BE49-F238E27FC236}">
                <a16:creationId xmlns:a16="http://schemas.microsoft.com/office/drawing/2014/main" id="{F8E8D659-B458-39E3-ECDC-FA6479C171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" y="0"/>
            <a:ext cx="89154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4 CuadroTexto">
            <a:extLst>
              <a:ext uri="{FF2B5EF4-FFF2-40B4-BE49-F238E27FC236}">
                <a16:creationId xmlns:a16="http://schemas.microsoft.com/office/drawing/2014/main" id="{52F336D3-34A0-6E8C-7C24-ECFBFCCFCB48}"/>
              </a:ext>
            </a:extLst>
          </p:cNvPr>
          <p:cNvSpPr txBox="1"/>
          <p:nvPr/>
        </p:nvSpPr>
        <p:spPr>
          <a:xfrm>
            <a:off x="4819670" y="2130425"/>
            <a:ext cx="324036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DISEÑO PANNA VINTAGE</a:t>
            </a:r>
          </a:p>
          <a:p>
            <a:endParaRPr lang="es-CO" dirty="0"/>
          </a:p>
          <a:p>
            <a:pPr algn="ctr"/>
            <a:r>
              <a:rPr lang="es-CO" b="1" i="0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</a:rPr>
              <a:t>Cubiertos que resaltan por su diseños clásico – moderno, con su acabado vintage combina perfectamente con cualquier vajilla, especialmente con colores neutros,  permitiendo servir tanto en desayuno como almuerzos o cenas</a:t>
            </a:r>
            <a:r>
              <a:rPr lang="es-CO" b="0" i="0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</a:rPr>
              <a:t>.</a:t>
            </a:r>
            <a:endParaRPr lang="es-CO" b="1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E296AF9C-950A-86FE-1253-A8A561E9002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7563" y="1913638"/>
            <a:ext cx="3336767" cy="394512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20271601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5" name="Picture 2" descr="C:\Users\eramirez\OneDrive - Euriolink S.A.S\PRUEBAS PRESENTACIONES\HOJA BASE BLANCA NUEVA NOVIEMBRE 06 201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" y="44624"/>
            <a:ext cx="8915400" cy="68014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5 CuadroTexto"/>
          <p:cNvSpPr txBox="1"/>
          <p:nvPr/>
        </p:nvSpPr>
        <p:spPr>
          <a:xfrm>
            <a:off x="647665" y="2276872"/>
            <a:ext cx="3888432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>
                    <a:lumMod val="50000"/>
                  </a:schemeClr>
                </a:solidFill>
                <a:latin typeface="Myriad Pro" pitchFamily="34" charset="0"/>
              </a:rPr>
              <a:t>CONTACTO</a:t>
            </a:r>
          </a:p>
          <a:p>
            <a:pPr algn="ctr"/>
            <a:endParaRPr lang="es-CO" b="1" dirty="0">
              <a:solidFill>
                <a:schemeClr val="bg1">
                  <a:lumMod val="50000"/>
                </a:schemeClr>
              </a:solidFill>
              <a:latin typeface="Myriad Pro" pitchFamily="34" charset="0"/>
            </a:endParaRPr>
          </a:p>
          <a:p>
            <a:pPr algn="ctr"/>
            <a:r>
              <a:rPr lang="es-CO" b="1" dirty="0">
                <a:solidFill>
                  <a:schemeClr val="bg1">
                    <a:lumMod val="50000"/>
                  </a:schemeClr>
                </a:solidFill>
                <a:latin typeface="Myriad Pro" pitchFamily="34" charset="0"/>
              </a:rPr>
              <a:t>Cra. 10 NO. 85 – 14 </a:t>
            </a:r>
            <a:r>
              <a:rPr lang="es-CO" sz="1600" b="1" dirty="0">
                <a:solidFill>
                  <a:schemeClr val="bg1">
                    <a:lumMod val="50000"/>
                  </a:schemeClr>
                </a:solidFill>
                <a:latin typeface="Myriad Pro" pitchFamily="34" charset="0"/>
              </a:rPr>
              <a:t>Segundo piso</a:t>
            </a:r>
          </a:p>
          <a:p>
            <a:pPr algn="ctr"/>
            <a:r>
              <a:rPr lang="es-CO" b="1" dirty="0">
                <a:solidFill>
                  <a:schemeClr val="bg1">
                    <a:lumMod val="50000"/>
                  </a:schemeClr>
                </a:solidFill>
                <a:latin typeface="Myriad Pro" pitchFamily="34" charset="0"/>
              </a:rPr>
              <a:t>Tel. ( 57 1) 9501970</a:t>
            </a:r>
          </a:p>
          <a:p>
            <a:pPr algn="ctr"/>
            <a:r>
              <a:rPr lang="es-CO" b="1" dirty="0">
                <a:solidFill>
                  <a:schemeClr val="bg1">
                    <a:lumMod val="50000"/>
                  </a:schemeClr>
                </a:solidFill>
                <a:latin typeface="Myriad Pro" pitchFamily="34" charset="0"/>
              </a:rPr>
              <a:t>320 9674153</a:t>
            </a:r>
          </a:p>
          <a:p>
            <a:pPr algn="ctr"/>
            <a:r>
              <a:rPr lang="es-CO" b="1" dirty="0">
                <a:solidFill>
                  <a:schemeClr val="bg1">
                    <a:lumMod val="50000"/>
                  </a:schemeClr>
                </a:solidFill>
                <a:latin typeface="Myriad Pro" pitchFamily="34" charset="0"/>
              </a:rPr>
              <a:t>Bogotá – Colombia</a:t>
            </a:r>
          </a:p>
          <a:p>
            <a:pPr algn="ctr"/>
            <a:endParaRPr lang="es-CO" b="1" dirty="0">
              <a:solidFill>
                <a:schemeClr val="bg1">
                  <a:lumMod val="50000"/>
                </a:schemeClr>
              </a:solidFill>
              <a:latin typeface="Myriad Pro" pitchFamily="34" charset="0"/>
            </a:endParaRPr>
          </a:p>
          <a:p>
            <a:pPr algn="ctr"/>
            <a:r>
              <a:rPr lang="es-CO" b="1" dirty="0">
                <a:solidFill>
                  <a:schemeClr val="bg1">
                    <a:lumMod val="50000"/>
                  </a:schemeClr>
                </a:solidFill>
                <a:latin typeface="Myriad Pro" pitchFamily="34" charset="0"/>
              </a:rPr>
              <a:t>dcorrales@eurolink.com.co</a:t>
            </a:r>
          </a:p>
          <a:p>
            <a:pPr algn="ctr"/>
            <a:endParaRPr lang="es-CO" sz="2800" b="1" dirty="0">
              <a:solidFill>
                <a:schemeClr val="bg1">
                  <a:lumMod val="50000"/>
                </a:schemeClr>
              </a:solidFill>
              <a:latin typeface="Myriad Pro" pitchFamily="34" charset="0"/>
            </a:endParaRPr>
          </a:p>
          <a:p>
            <a:pPr algn="ctr"/>
            <a:r>
              <a:rPr lang="es-CO" b="1" dirty="0">
                <a:solidFill>
                  <a:schemeClr val="bg1">
                    <a:lumMod val="50000"/>
                  </a:schemeClr>
                </a:solidFill>
                <a:latin typeface="Myriad Pro" pitchFamily="34" charset="0"/>
              </a:rPr>
              <a:t>www.eurolinkprofessional.com.co</a:t>
            </a:r>
          </a:p>
        </p:txBody>
      </p:sp>
      <p:pic>
        <p:nvPicPr>
          <p:cNvPr id="7" name="6 Imagen"/>
          <p:cNvPicPr>
            <a:picLocks noChangeAspect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  <a14:imgEffect>
                      <a14:brightnessContrast brigh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682" t="8247" r="3367" b="17323"/>
          <a:stretch/>
        </p:blipFill>
        <p:spPr>
          <a:xfrm>
            <a:off x="5004048" y="1263688"/>
            <a:ext cx="2999184" cy="436334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59762977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</TotalTime>
  <Words>312</Words>
  <Application>Microsoft Office PowerPoint</Application>
  <PresentationFormat>Presentación en pantalla (4:3)</PresentationFormat>
  <Paragraphs>30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Calibri</vt:lpstr>
      <vt:lpstr>Myriad Pro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Giacomo Nobile</dc:creator>
  <cp:lastModifiedBy>Diana Carolina Corrales - Eurolink</cp:lastModifiedBy>
  <cp:revision>18</cp:revision>
  <dcterms:created xsi:type="dcterms:W3CDTF">2018-01-30T16:13:19Z</dcterms:created>
  <dcterms:modified xsi:type="dcterms:W3CDTF">2025-05-29T15:44:55Z</dcterms:modified>
</cp:coreProperties>
</file>